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sldIdLst>
    <p:sldId id="256" r:id="rId2"/>
    <p:sldId id="257" r:id="rId3"/>
    <p:sldId id="258" r:id="rId4"/>
    <p:sldId id="259" r:id="rId5"/>
    <p:sldId id="260" r:id="rId6"/>
    <p:sldId id="261" r:id="rId7"/>
  </p:sldIdLst>
  <p:sldSz cx="18288000" cy="10287000"/>
  <p:notesSz cx="6858000" cy="9144000"/>
  <p:embeddedFontLst>
    <p:embeddedFont>
      <p:font typeface="Calibri" panose="020F0502020204030204" pitchFamily="34" charset="0"/>
      <p:regular r:id="rId8"/>
      <p:bold r:id="rId9"/>
      <p:italic r:id="rId10"/>
      <p:boldItalic r:id="rId11"/>
    </p:embeddedFont>
    <p:embeddedFont>
      <p:font typeface="Muli Bold" panose="020B0604020202020204" charset="0"/>
      <p:regular r:id="rId12"/>
    </p:embeddedFont>
    <p:embeddedFont>
      <p:font typeface="Muli Regular" panose="020B0604020202020204" charset="0"/>
      <p:regular r:id="rId13"/>
    </p:embeddedFont>
    <p:embeddedFont>
      <p:font typeface="Muli Regular Bold" panose="020B0604020202020204" charset="0"/>
      <p:regular r:id="rId14"/>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autoAdjust="0"/>
    <p:restoredTop sz="94622" autoAdjust="0"/>
  </p:normalViewPr>
  <p:slideViewPr>
    <p:cSldViewPr>
      <p:cViewPr varScale="1">
        <p:scale>
          <a:sx n="39" d="100"/>
          <a:sy n="39" d="100"/>
        </p:scale>
        <p:origin x="940" y="5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font" Target="fonts/font1.fntdata"/><Relationship Id="rId13" Type="http://schemas.openxmlformats.org/officeDocument/2006/relationships/font" Target="fonts/font6.fntdata"/><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font" Target="fonts/font5.fntdata"/><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font" Target="fonts/font4.fntdata"/><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font" Target="fonts/font3.fntdata"/><Relationship Id="rId19" Type="http://schemas.microsoft.com/office/2016/11/relationships/changesInfo" Target="changesInfos/changesInfo1.xml"/><Relationship Id="rId4" Type="http://schemas.openxmlformats.org/officeDocument/2006/relationships/slide" Target="slides/slide3.xml"/><Relationship Id="rId9" Type="http://schemas.openxmlformats.org/officeDocument/2006/relationships/font" Target="fonts/font2.fntdata"/><Relationship Id="rId14" Type="http://schemas.openxmlformats.org/officeDocument/2006/relationships/font" Target="fonts/font7.fntdata"/></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Raj Sidhu" userId="a407544618101437" providerId="LiveId" clId="{B3CE7D35-335A-4F95-9E62-0AED5CC3950B}"/>
    <pc:docChg chg="modSld">
      <pc:chgData name="Raj Sidhu" userId="a407544618101437" providerId="LiveId" clId="{B3CE7D35-335A-4F95-9E62-0AED5CC3950B}" dt="2021-06-15T19:31:56.970" v="9"/>
      <pc:docMkLst>
        <pc:docMk/>
      </pc:docMkLst>
      <pc:sldChg chg="modAnim">
        <pc:chgData name="Raj Sidhu" userId="a407544618101437" providerId="LiveId" clId="{B3CE7D35-335A-4F95-9E62-0AED5CC3950B}" dt="2021-06-15T19:31:35.777" v="1"/>
        <pc:sldMkLst>
          <pc:docMk/>
          <pc:sldMk cId="0" sldId="257"/>
        </pc:sldMkLst>
      </pc:sldChg>
      <pc:sldChg chg="modAnim">
        <pc:chgData name="Raj Sidhu" userId="a407544618101437" providerId="LiveId" clId="{B3CE7D35-335A-4F95-9E62-0AED5CC3950B}" dt="2021-06-15T19:31:40.637" v="3"/>
        <pc:sldMkLst>
          <pc:docMk/>
          <pc:sldMk cId="0" sldId="258"/>
        </pc:sldMkLst>
      </pc:sldChg>
      <pc:sldChg chg="modAnim">
        <pc:chgData name="Raj Sidhu" userId="a407544618101437" providerId="LiveId" clId="{B3CE7D35-335A-4F95-9E62-0AED5CC3950B}" dt="2021-06-15T19:31:45.945" v="5"/>
        <pc:sldMkLst>
          <pc:docMk/>
          <pc:sldMk cId="0" sldId="259"/>
        </pc:sldMkLst>
      </pc:sldChg>
      <pc:sldChg chg="modAnim">
        <pc:chgData name="Raj Sidhu" userId="a407544618101437" providerId="LiveId" clId="{B3CE7D35-335A-4F95-9E62-0AED5CC3950B}" dt="2021-06-15T19:31:50.025" v="7"/>
        <pc:sldMkLst>
          <pc:docMk/>
          <pc:sldMk cId="0" sldId="260"/>
        </pc:sldMkLst>
      </pc:sldChg>
      <pc:sldChg chg="modAnim">
        <pc:chgData name="Raj Sidhu" userId="a407544618101437" providerId="LiveId" clId="{B3CE7D35-335A-4F95-9E62-0AED5CC3950B}" dt="2021-06-15T19:31:56.970" v="9"/>
        <pc:sldMkLst>
          <pc:docMk/>
          <pc:sldMk cId="0" sldId="261"/>
        </pc:sldMkLst>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6/15/2021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6/15/2021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6/15/2021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6/15/2021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6/15/2021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6/15/2021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6/15/2021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6/15/2021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6/15/2021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6/15/2021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6/15/2021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6/15/2021</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svg"/><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5.svg"/><Relationship Id="rId5" Type="http://schemas.openxmlformats.org/officeDocument/2006/relationships/image" Target="../media/image4.png"/><Relationship Id="rId4" Type="http://schemas.openxmlformats.org/officeDocument/2006/relationships/image" Target="../media/image3.svg"/></Relationships>
</file>

<file path=ppt/slides/_rels/slide2.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9.svg"/><Relationship Id="rId7" Type="http://schemas.openxmlformats.org/officeDocument/2006/relationships/image" Target="../media/image13.svg"/><Relationship Id="rId2" Type="http://schemas.openxmlformats.org/officeDocument/2006/relationships/image" Target="../media/image8.png"/><Relationship Id="rId1" Type="http://schemas.openxmlformats.org/officeDocument/2006/relationships/slideLayout" Target="../slideLayouts/slideLayout7.xml"/><Relationship Id="rId6" Type="http://schemas.openxmlformats.org/officeDocument/2006/relationships/image" Target="../media/image12.png"/><Relationship Id="rId5" Type="http://schemas.openxmlformats.org/officeDocument/2006/relationships/image" Target="../media/image11.svg"/><Relationship Id="rId4" Type="http://schemas.openxmlformats.org/officeDocument/2006/relationships/image" Target="../media/image10.png"/><Relationship Id="rId9" Type="http://schemas.openxmlformats.org/officeDocument/2006/relationships/image" Target="../media/image15.svg"/></Relationships>
</file>

<file path=ppt/slides/_rels/slide3.xml.rels><?xml version="1.0" encoding="UTF-8" standalone="yes"?>
<Relationships xmlns="http://schemas.openxmlformats.org/package/2006/relationships"><Relationship Id="rId8" Type="http://schemas.openxmlformats.org/officeDocument/2006/relationships/image" Target="../media/image13.svg"/><Relationship Id="rId3" Type="http://schemas.openxmlformats.org/officeDocument/2006/relationships/image" Target="../media/image2.png"/><Relationship Id="rId7" Type="http://schemas.openxmlformats.org/officeDocument/2006/relationships/image" Target="../media/image12.pn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11.svg"/><Relationship Id="rId5" Type="http://schemas.openxmlformats.org/officeDocument/2006/relationships/image" Target="../media/image10.png"/><Relationship Id="rId10" Type="http://schemas.openxmlformats.org/officeDocument/2006/relationships/image" Target="../media/image17.svg"/><Relationship Id="rId4" Type="http://schemas.openxmlformats.org/officeDocument/2006/relationships/image" Target="../media/image3.svg"/><Relationship Id="rId9" Type="http://schemas.openxmlformats.org/officeDocument/2006/relationships/image" Target="../media/image16.png"/></Relationships>
</file>

<file path=ppt/slides/_rels/slide4.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image" Target="../media/image9.svg"/><Relationship Id="rId7" Type="http://schemas.openxmlformats.org/officeDocument/2006/relationships/image" Target="../media/image13.svg"/><Relationship Id="rId2" Type="http://schemas.openxmlformats.org/officeDocument/2006/relationships/image" Target="../media/image8.png"/><Relationship Id="rId1" Type="http://schemas.openxmlformats.org/officeDocument/2006/relationships/slideLayout" Target="../slideLayouts/slideLayout7.xml"/><Relationship Id="rId6" Type="http://schemas.openxmlformats.org/officeDocument/2006/relationships/image" Target="../media/image12.png"/><Relationship Id="rId5" Type="http://schemas.openxmlformats.org/officeDocument/2006/relationships/image" Target="../media/image11.svg"/><Relationship Id="rId4" Type="http://schemas.openxmlformats.org/officeDocument/2006/relationships/image" Target="../media/image10.png"/><Relationship Id="rId9" Type="http://schemas.openxmlformats.org/officeDocument/2006/relationships/image" Target="../media/image19.svg"/></Relationships>
</file>

<file path=ppt/slides/_rels/slide5.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3.svg"/><Relationship Id="rId7" Type="http://schemas.openxmlformats.org/officeDocument/2006/relationships/image" Target="../media/image13.svg"/><Relationship Id="rId2" Type="http://schemas.openxmlformats.org/officeDocument/2006/relationships/image" Target="../media/image2.png"/><Relationship Id="rId1" Type="http://schemas.openxmlformats.org/officeDocument/2006/relationships/slideLayout" Target="../slideLayouts/slideLayout7.xml"/><Relationship Id="rId6" Type="http://schemas.openxmlformats.org/officeDocument/2006/relationships/image" Target="../media/image12.png"/><Relationship Id="rId5" Type="http://schemas.openxmlformats.org/officeDocument/2006/relationships/image" Target="../media/image11.svg"/><Relationship Id="rId4" Type="http://schemas.openxmlformats.org/officeDocument/2006/relationships/image" Target="../media/image10.png"/><Relationship Id="rId9" Type="http://schemas.openxmlformats.org/officeDocument/2006/relationships/image" Target="../media/image21.svg"/></Relationships>
</file>

<file path=ppt/slides/_rels/slide6.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image" Target="../media/image9.svg"/><Relationship Id="rId7" Type="http://schemas.openxmlformats.org/officeDocument/2006/relationships/image" Target="../media/image13.svg"/><Relationship Id="rId2" Type="http://schemas.openxmlformats.org/officeDocument/2006/relationships/image" Target="../media/image8.png"/><Relationship Id="rId1" Type="http://schemas.openxmlformats.org/officeDocument/2006/relationships/slideLayout" Target="../slideLayouts/slideLayout7.xml"/><Relationship Id="rId6" Type="http://schemas.openxmlformats.org/officeDocument/2006/relationships/image" Target="../media/image12.png"/><Relationship Id="rId5" Type="http://schemas.openxmlformats.org/officeDocument/2006/relationships/image" Target="../media/image11.svg"/><Relationship Id="rId4" Type="http://schemas.openxmlformats.org/officeDocument/2006/relationships/image" Target="../media/image10.png"/><Relationship Id="rId9" Type="http://schemas.openxmlformats.org/officeDocument/2006/relationships/image" Target="../media/image23.sv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a:blip r:embed="rId2"/>
          <a:srcRect/>
          <a:stretch>
            <a:fillRect/>
          </a:stretch>
        </a:blip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10799909" y="1450392"/>
            <a:ext cx="2151110" cy="2000532"/>
          </a:xfrm>
          <a:prstGeom prst="rect">
            <a:avLst/>
          </a:prstGeom>
        </p:spPr>
      </p:pic>
      <p:pic>
        <p:nvPicPr>
          <p:cNvPr id="3" name="Picture 3"/>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10799909" y="-971832"/>
            <a:ext cx="2151110" cy="2000532"/>
          </a:xfrm>
          <a:prstGeom prst="rect">
            <a:avLst/>
          </a:prstGeom>
        </p:spPr>
      </p:pic>
      <p:pic>
        <p:nvPicPr>
          <p:cNvPr id="4" name="Picture 4"/>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14234996" y="9042598"/>
            <a:ext cx="2151110" cy="2000532"/>
          </a:xfrm>
          <a:prstGeom prst="rect">
            <a:avLst/>
          </a:prstGeom>
        </p:spPr>
      </p:pic>
      <p:pic>
        <p:nvPicPr>
          <p:cNvPr id="5" name="Picture 5"/>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a:stretch>
        </p:blipFill>
        <p:spPr>
          <a:xfrm rot="218997">
            <a:off x="13628123" y="1053632"/>
            <a:ext cx="2167735" cy="888771"/>
          </a:xfrm>
          <a:prstGeom prst="rect">
            <a:avLst/>
          </a:prstGeom>
        </p:spPr>
      </p:pic>
      <p:pic>
        <p:nvPicPr>
          <p:cNvPr id="6" name="Picture 6"/>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a:stretch>
        </p:blipFill>
        <p:spPr>
          <a:xfrm>
            <a:off x="8956890" y="4054023"/>
            <a:ext cx="2343655" cy="960898"/>
          </a:xfrm>
          <a:prstGeom prst="rect">
            <a:avLst/>
          </a:prstGeom>
        </p:spPr>
      </p:pic>
      <p:sp>
        <p:nvSpPr>
          <p:cNvPr id="7" name="TextBox 7"/>
          <p:cNvSpPr txBox="1"/>
          <p:nvPr/>
        </p:nvSpPr>
        <p:spPr>
          <a:xfrm>
            <a:off x="1028700" y="1104900"/>
            <a:ext cx="9544980" cy="3222658"/>
          </a:xfrm>
          <a:prstGeom prst="rect">
            <a:avLst/>
          </a:prstGeom>
        </p:spPr>
        <p:txBody>
          <a:bodyPr lIns="0" tIns="0" rIns="0" bIns="0" rtlCol="0" anchor="t">
            <a:spAutoFit/>
          </a:bodyPr>
          <a:lstStyle/>
          <a:p>
            <a:pPr>
              <a:lnSpc>
                <a:spcPts val="8448"/>
              </a:lnSpc>
            </a:pPr>
            <a:r>
              <a:rPr lang="en-US" sz="7680" spc="-76">
                <a:solidFill>
                  <a:srgbClr val="79005E"/>
                </a:solidFill>
                <a:latin typeface="Muli Bold"/>
              </a:rPr>
              <a:t>What Metrics to Track Using </a:t>
            </a:r>
          </a:p>
          <a:p>
            <a:pPr>
              <a:lnSpc>
                <a:spcPts val="8448"/>
              </a:lnSpc>
            </a:pPr>
            <a:r>
              <a:rPr lang="en-US" sz="7680" spc="-76">
                <a:solidFill>
                  <a:srgbClr val="79005E"/>
                </a:solidFill>
                <a:latin typeface="Muli Bold"/>
              </a:rPr>
              <a:t>Social Media</a:t>
            </a:r>
          </a:p>
        </p:txBody>
      </p:sp>
      <p:pic>
        <p:nvPicPr>
          <p:cNvPr id="8" name="Picture 8"/>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a:stretch>
            <a:fillRect/>
          </a:stretch>
        </p:blipFill>
        <p:spPr>
          <a:xfrm flipH="1">
            <a:off x="12150162" y="2655477"/>
            <a:ext cx="6320776" cy="5830916"/>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79005E"/>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16596025" y="-399387"/>
            <a:ext cx="2151110" cy="2000532"/>
          </a:xfrm>
          <a:prstGeom prst="rect">
            <a:avLst/>
          </a:prstGeom>
        </p:spPr>
      </p:pic>
      <p:pic>
        <p:nvPicPr>
          <p:cNvPr id="3" name="Picture 3"/>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1312910" y="8666283"/>
            <a:ext cx="2151110" cy="2000532"/>
          </a:xfrm>
          <a:prstGeom prst="rect">
            <a:avLst/>
          </a:prstGeom>
        </p:spPr>
      </p:pic>
      <p:grpSp>
        <p:nvGrpSpPr>
          <p:cNvPr id="4" name="Group 4"/>
          <p:cNvGrpSpPr/>
          <p:nvPr/>
        </p:nvGrpSpPr>
        <p:grpSpPr>
          <a:xfrm rot="-10800000">
            <a:off x="16434100" y="8537985"/>
            <a:ext cx="720315" cy="720315"/>
            <a:chOff x="0" y="0"/>
            <a:chExt cx="960421" cy="960421"/>
          </a:xfrm>
        </p:grpSpPr>
        <p:pic>
          <p:nvPicPr>
            <p:cNvPr id="5" name="Picture 5"/>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rot="-10800000">
              <a:off x="0" y="0"/>
              <a:ext cx="960421" cy="960421"/>
            </a:xfrm>
            <a:prstGeom prst="rect">
              <a:avLst/>
            </a:prstGeom>
          </p:spPr>
        </p:pic>
        <p:pic>
          <p:nvPicPr>
            <p:cNvPr id="6" name="Picture 6"/>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rcRect/>
            <a:stretch>
              <a:fillRect/>
            </a:stretch>
          </p:blipFill>
          <p:spPr>
            <a:xfrm>
              <a:off x="234750" y="234750"/>
              <a:ext cx="490920" cy="490920"/>
            </a:xfrm>
            <a:prstGeom prst="rect">
              <a:avLst/>
            </a:prstGeom>
          </p:spPr>
        </p:pic>
      </p:grpSp>
      <p:sp>
        <p:nvSpPr>
          <p:cNvPr id="7" name="TextBox 7"/>
          <p:cNvSpPr txBox="1"/>
          <p:nvPr/>
        </p:nvSpPr>
        <p:spPr>
          <a:xfrm>
            <a:off x="1028700" y="1998484"/>
            <a:ext cx="14871545" cy="4834255"/>
          </a:xfrm>
          <a:prstGeom prst="rect">
            <a:avLst/>
          </a:prstGeom>
        </p:spPr>
        <p:txBody>
          <a:bodyPr lIns="0" tIns="0" rIns="0" bIns="0" rtlCol="0" anchor="t">
            <a:spAutoFit/>
          </a:bodyPr>
          <a:lstStyle/>
          <a:p>
            <a:pPr>
              <a:lnSpc>
                <a:spcPts val="3919"/>
              </a:lnSpc>
            </a:pPr>
            <a:r>
              <a:rPr lang="en-US" sz="2800" dirty="0">
                <a:solidFill>
                  <a:srgbClr val="FFFFFF"/>
                </a:solidFill>
                <a:latin typeface="Muli Regular"/>
              </a:rPr>
              <a:t>When it comes to reading the results of your efforts, social media has made it very easy for businesses to gauge their success. The numbers are there for everyone to see and there are no lies here (well, almost).</a:t>
            </a:r>
          </a:p>
          <a:p>
            <a:pPr>
              <a:lnSpc>
                <a:spcPts val="3919"/>
              </a:lnSpc>
            </a:pPr>
            <a:r>
              <a:rPr lang="en-US" sz="2800" dirty="0">
                <a:solidFill>
                  <a:srgbClr val="FFFFFF"/>
                </a:solidFill>
                <a:latin typeface="Muli Regular"/>
              </a:rPr>
              <a:t> </a:t>
            </a:r>
          </a:p>
          <a:p>
            <a:pPr>
              <a:lnSpc>
                <a:spcPts val="3919"/>
              </a:lnSpc>
            </a:pPr>
            <a:r>
              <a:rPr lang="en-US" sz="2800" dirty="0">
                <a:solidFill>
                  <a:srgbClr val="FFFFFF"/>
                </a:solidFill>
                <a:latin typeface="Muli Regular"/>
              </a:rPr>
              <a:t>You can’t create goals if you don’t have access to these metrics. And it is a good thing because it lets you make sense of what kind of strategy is working for the people and what you need to do to make it better.</a:t>
            </a:r>
          </a:p>
          <a:p>
            <a:pPr>
              <a:lnSpc>
                <a:spcPts val="3919"/>
              </a:lnSpc>
            </a:pPr>
            <a:endParaRPr lang="en-US" sz="2800" dirty="0">
              <a:solidFill>
                <a:srgbClr val="FFFFFF"/>
              </a:solidFill>
              <a:latin typeface="Muli Regular"/>
            </a:endParaRPr>
          </a:p>
          <a:p>
            <a:pPr>
              <a:lnSpc>
                <a:spcPts val="3919"/>
              </a:lnSpc>
            </a:pPr>
            <a:endParaRPr lang="en-US" sz="2800" dirty="0">
              <a:solidFill>
                <a:srgbClr val="FFFFFF"/>
              </a:solidFill>
              <a:latin typeface="Muli Regular"/>
            </a:endParaRPr>
          </a:p>
          <a:p>
            <a:pPr>
              <a:lnSpc>
                <a:spcPts val="3919"/>
              </a:lnSpc>
            </a:pPr>
            <a:endParaRPr lang="en-US" sz="2800" dirty="0">
              <a:solidFill>
                <a:srgbClr val="FFFFFF"/>
              </a:solidFill>
              <a:latin typeface="Muli Regular"/>
            </a:endParaRPr>
          </a:p>
        </p:txBody>
      </p:sp>
      <p:pic>
        <p:nvPicPr>
          <p:cNvPr id="8" name="Picture 8"/>
          <p:cNvPicPr>
            <a:picLocks noChangeAspect="1"/>
          </p:cNvPicPr>
          <p:nvPr/>
        </p:nvPicPr>
        <p:blipFill>
          <a:blip r:embed="rId8">
            <a:alphaModFix amt="55000"/>
            <a:extLst>
              <a:ext uri="{28A0092B-C50C-407E-A947-70E740481C1C}">
                <a14:useLocalDpi xmlns:a14="http://schemas.microsoft.com/office/drawing/2010/main" val="0"/>
              </a:ext>
              <a:ext uri="{96DAC541-7B7A-43D3-8B79-37D633B846F1}">
                <asvg:svgBlip xmlns:asvg="http://schemas.microsoft.com/office/drawing/2016/SVG/main" r:embed="rId9"/>
              </a:ext>
            </a:extLst>
          </a:blip>
          <a:srcRect/>
          <a:stretch>
            <a:fillRect/>
          </a:stretch>
        </p:blipFill>
        <p:spPr>
          <a:xfrm>
            <a:off x="11124396" y="6224690"/>
            <a:ext cx="4442126" cy="4442126"/>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fade">
                                      <p:cBhvr>
                                        <p:cTn id="7" dur="500"/>
                                        <p:tgtEl>
                                          <p:spTgt spid="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7">
                                            <p:txEl>
                                              <p:pRg st="1" end="1"/>
                                            </p:txEl>
                                          </p:spTgt>
                                        </p:tgtEl>
                                        <p:attrNameLst>
                                          <p:attrName>style.visibility</p:attrName>
                                        </p:attrNameLst>
                                      </p:cBhvr>
                                      <p:to>
                                        <p:strVal val="visible"/>
                                      </p:to>
                                    </p:set>
                                    <p:animEffect transition="in" filter="fade">
                                      <p:cBhvr>
                                        <p:cTn id="12" dur="500"/>
                                        <p:tgtEl>
                                          <p:spTgt spid="7">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7">
                                            <p:txEl>
                                              <p:pRg st="2" end="2"/>
                                            </p:txEl>
                                          </p:spTgt>
                                        </p:tgtEl>
                                        <p:attrNameLst>
                                          <p:attrName>style.visibility</p:attrName>
                                        </p:attrNameLst>
                                      </p:cBhvr>
                                      <p:to>
                                        <p:strVal val="visible"/>
                                      </p:to>
                                    </p:set>
                                    <p:animEffect transition="in" filter="fade">
                                      <p:cBhvr>
                                        <p:cTn id="17" dur="500"/>
                                        <p:tgtEl>
                                          <p:spTgt spid="7">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a:blip r:embed="rId2"/>
          <a:srcRect/>
          <a:stretch>
            <a:fillRect/>
          </a:stretch>
        </a:blip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16434100" y="-399387"/>
            <a:ext cx="2151110" cy="2000532"/>
          </a:xfrm>
          <a:prstGeom prst="rect">
            <a:avLst/>
          </a:prstGeom>
        </p:spPr>
      </p:pic>
      <p:pic>
        <p:nvPicPr>
          <p:cNvPr id="3" name="Picture 3"/>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1402831" y="8651524"/>
            <a:ext cx="2151110" cy="2000532"/>
          </a:xfrm>
          <a:prstGeom prst="rect">
            <a:avLst/>
          </a:prstGeom>
        </p:spPr>
      </p:pic>
      <p:grpSp>
        <p:nvGrpSpPr>
          <p:cNvPr id="4" name="Group 4"/>
          <p:cNvGrpSpPr/>
          <p:nvPr/>
        </p:nvGrpSpPr>
        <p:grpSpPr>
          <a:xfrm rot="-10800000">
            <a:off x="16434100" y="8537985"/>
            <a:ext cx="720315" cy="720315"/>
            <a:chOff x="0" y="0"/>
            <a:chExt cx="960421" cy="960421"/>
          </a:xfrm>
        </p:grpSpPr>
        <p:pic>
          <p:nvPicPr>
            <p:cNvPr id="5" name="Picture 5"/>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a:stretch>
          </p:blipFill>
          <p:spPr>
            <a:xfrm rot="-10800000">
              <a:off x="0" y="0"/>
              <a:ext cx="960421" cy="960421"/>
            </a:xfrm>
            <a:prstGeom prst="rect">
              <a:avLst/>
            </a:prstGeom>
          </p:spPr>
        </p:pic>
        <p:pic>
          <p:nvPicPr>
            <p:cNvPr id="6" name="Picture 6"/>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a:stretch>
              <a:fillRect/>
            </a:stretch>
          </p:blipFill>
          <p:spPr>
            <a:xfrm>
              <a:off x="234750" y="234750"/>
              <a:ext cx="490920" cy="490920"/>
            </a:xfrm>
            <a:prstGeom prst="rect">
              <a:avLst/>
            </a:prstGeom>
          </p:spPr>
        </p:pic>
      </p:grpSp>
      <p:sp>
        <p:nvSpPr>
          <p:cNvPr id="7" name="TextBox 7"/>
          <p:cNvSpPr txBox="1"/>
          <p:nvPr/>
        </p:nvSpPr>
        <p:spPr>
          <a:xfrm>
            <a:off x="1028700" y="999516"/>
            <a:ext cx="14652984" cy="8230818"/>
          </a:xfrm>
          <a:prstGeom prst="rect">
            <a:avLst/>
          </a:prstGeom>
        </p:spPr>
        <p:txBody>
          <a:bodyPr lIns="0" tIns="0" rIns="0" bIns="0" rtlCol="0" anchor="t">
            <a:spAutoFit/>
          </a:bodyPr>
          <a:lstStyle/>
          <a:p>
            <a:pPr>
              <a:lnSpc>
                <a:spcPts val="3919"/>
              </a:lnSpc>
            </a:pPr>
            <a:r>
              <a:rPr lang="en-US" sz="2800" dirty="0">
                <a:solidFill>
                  <a:srgbClr val="000000"/>
                </a:solidFill>
                <a:latin typeface="Muli Regular Bold"/>
              </a:rPr>
              <a:t>Engagement</a:t>
            </a:r>
          </a:p>
          <a:p>
            <a:pPr>
              <a:lnSpc>
                <a:spcPts val="3919"/>
              </a:lnSpc>
            </a:pPr>
            <a:r>
              <a:rPr lang="en-US" sz="2800" dirty="0">
                <a:solidFill>
                  <a:srgbClr val="000000"/>
                </a:solidFill>
                <a:latin typeface="Muli Regular Bold"/>
              </a:rPr>
              <a:t> </a:t>
            </a:r>
          </a:p>
          <a:p>
            <a:pPr>
              <a:lnSpc>
                <a:spcPts val="3919"/>
              </a:lnSpc>
            </a:pPr>
            <a:r>
              <a:rPr lang="en-US" sz="2799" dirty="0">
                <a:solidFill>
                  <a:srgbClr val="000000"/>
                </a:solidFill>
                <a:latin typeface="Muli Regular"/>
              </a:rPr>
              <a:t>Th</a:t>
            </a:r>
            <a:r>
              <a:rPr lang="en-US" sz="2800" dirty="0">
                <a:solidFill>
                  <a:srgbClr val="000000"/>
                </a:solidFill>
                <a:latin typeface="Muli Regular"/>
              </a:rPr>
              <a:t>is is the first metric you need to understand. But this is more of an umbrella term. It contains the following.</a:t>
            </a:r>
          </a:p>
          <a:p>
            <a:pPr>
              <a:lnSpc>
                <a:spcPts val="3919"/>
              </a:lnSpc>
            </a:pPr>
            <a:r>
              <a:rPr lang="en-US" sz="2800" dirty="0">
                <a:solidFill>
                  <a:srgbClr val="000000"/>
                </a:solidFill>
                <a:latin typeface="Muli Regular"/>
              </a:rPr>
              <a:t> </a:t>
            </a:r>
          </a:p>
          <a:p>
            <a:pPr>
              <a:lnSpc>
                <a:spcPts val="3919"/>
              </a:lnSpc>
            </a:pPr>
            <a:r>
              <a:rPr lang="en-US" sz="2800" dirty="0">
                <a:solidFill>
                  <a:srgbClr val="000000"/>
                </a:solidFill>
                <a:latin typeface="Muli Regular"/>
              </a:rPr>
              <a:t>Likes, comments, shares or retweets are all individual metr</a:t>
            </a:r>
            <a:r>
              <a:rPr lang="en-US" sz="2799" dirty="0">
                <a:solidFill>
                  <a:srgbClr val="000000"/>
                </a:solidFill>
                <a:latin typeface="Muli Regular"/>
              </a:rPr>
              <a:t>ics of engagement that add up. If you are checking Twitter, you can get a report which summarizes all the engagement for a specific tweet. </a:t>
            </a:r>
          </a:p>
          <a:p>
            <a:pPr>
              <a:lnSpc>
                <a:spcPts val="3919"/>
              </a:lnSpc>
            </a:pPr>
            <a:r>
              <a:rPr lang="en-US" sz="2799" dirty="0">
                <a:solidFill>
                  <a:srgbClr val="000000"/>
                </a:solidFill>
                <a:latin typeface="Muli Regular"/>
              </a:rPr>
              <a:t> </a:t>
            </a:r>
          </a:p>
          <a:p>
            <a:pPr>
              <a:lnSpc>
                <a:spcPts val="3919"/>
              </a:lnSpc>
            </a:pPr>
            <a:r>
              <a:rPr lang="en-US" sz="2799" dirty="0">
                <a:solidFill>
                  <a:srgbClr val="000000"/>
                </a:solidFill>
                <a:latin typeface="Muli Regular"/>
              </a:rPr>
              <a:t>Then there is the engagement rate. This is the number of engagements divided by the reach or impressions. When the numbers are high, you can rest assured that people find your tweet or post interesting. </a:t>
            </a:r>
          </a:p>
          <a:p>
            <a:pPr>
              <a:lnSpc>
                <a:spcPts val="3919"/>
              </a:lnSpc>
            </a:pPr>
            <a:r>
              <a:rPr lang="en-US" sz="2799" dirty="0">
                <a:solidFill>
                  <a:srgbClr val="000000"/>
                </a:solidFill>
                <a:latin typeface="Muli Regular"/>
              </a:rPr>
              <a:t> </a:t>
            </a:r>
          </a:p>
          <a:p>
            <a:pPr>
              <a:lnSpc>
                <a:spcPts val="3919"/>
              </a:lnSpc>
            </a:pPr>
            <a:r>
              <a:rPr lang="en-US" sz="2799" dirty="0">
                <a:solidFill>
                  <a:srgbClr val="000000"/>
                </a:solidFill>
                <a:latin typeface="Muli Regular"/>
              </a:rPr>
              <a:t>Then there are your mentions. When it is organic, it means that you are able to create brand awareness without having to prompt action from the users. That’s a good sign too.</a:t>
            </a:r>
          </a:p>
          <a:p>
            <a:pPr>
              <a:lnSpc>
                <a:spcPts val="3919"/>
              </a:lnSpc>
            </a:pPr>
            <a:endParaRPr lang="en-US" sz="2799" dirty="0">
              <a:solidFill>
                <a:srgbClr val="000000"/>
              </a:solidFill>
              <a:latin typeface="Muli Regular"/>
            </a:endParaRPr>
          </a:p>
          <a:p>
            <a:pPr>
              <a:lnSpc>
                <a:spcPts val="3919"/>
              </a:lnSpc>
            </a:pPr>
            <a:endParaRPr lang="en-US" sz="2799" dirty="0">
              <a:solidFill>
                <a:srgbClr val="000000"/>
              </a:solidFill>
              <a:latin typeface="Muli Regular"/>
            </a:endParaRPr>
          </a:p>
          <a:p>
            <a:pPr>
              <a:lnSpc>
                <a:spcPts val="5395"/>
              </a:lnSpc>
              <a:spcBef>
                <a:spcPct val="0"/>
              </a:spcBef>
            </a:pPr>
            <a:r>
              <a:rPr lang="en-US" sz="3854" dirty="0">
                <a:solidFill>
                  <a:srgbClr val="FFFFFF"/>
                </a:solidFill>
                <a:latin typeface="Muli Regular"/>
              </a:rPr>
              <a:t>	</a:t>
            </a:r>
          </a:p>
        </p:txBody>
      </p:sp>
      <p:pic>
        <p:nvPicPr>
          <p:cNvPr id="8" name="Picture 8"/>
          <p:cNvPicPr>
            <a:picLocks noChangeAspect="1"/>
          </p:cNvPicPr>
          <p:nvPr/>
        </p:nvPicPr>
        <p:blipFill>
          <a:blip r:embed="rId9">
            <a:alphaModFix amt="27000"/>
            <a:extLst>
              <a:ext uri="{28A0092B-C50C-407E-A947-70E740481C1C}">
                <a14:useLocalDpi xmlns:a14="http://schemas.microsoft.com/office/drawing/2010/main" val="0"/>
              </a:ext>
              <a:ext uri="{96DAC541-7B7A-43D3-8B79-37D633B846F1}">
                <asvg:svgBlip xmlns:asvg="http://schemas.microsoft.com/office/drawing/2016/SVG/main" r:embed="rId10"/>
              </a:ext>
            </a:extLst>
          </a:blip>
          <a:srcRect/>
          <a:stretch>
            <a:fillRect/>
          </a:stretch>
        </p:blipFill>
        <p:spPr>
          <a:xfrm>
            <a:off x="15681684" y="3086100"/>
            <a:ext cx="4114800" cy="41148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fade">
                                      <p:cBhvr>
                                        <p:cTn id="7" dur="500"/>
                                        <p:tgtEl>
                                          <p:spTgt spid="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7">
                                            <p:txEl>
                                              <p:pRg st="1" end="1"/>
                                            </p:txEl>
                                          </p:spTgt>
                                        </p:tgtEl>
                                        <p:attrNameLst>
                                          <p:attrName>style.visibility</p:attrName>
                                        </p:attrNameLst>
                                      </p:cBhvr>
                                      <p:to>
                                        <p:strVal val="visible"/>
                                      </p:to>
                                    </p:set>
                                    <p:animEffect transition="in" filter="fade">
                                      <p:cBhvr>
                                        <p:cTn id="12" dur="500"/>
                                        <p:tgtEl>
                                          <p:spTgt spid="7">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7">
                                            <p:txEl>
                                              <p:pRg st="2" end="2"/>
                                            </p:txEl>
                                          </p:spTgt>
                                        </p:tgtEl>
                                        <p:attrNameLst>
                                          <p:attrName>style.visibility</p:attrName>
                                        </p:attrNameLst>
                                      </p:cBhvr>
                                      <p:to>
                                        <p:strVal val="visible"/>
                                      </p:to>
                                    </p:set>
                                    <p:animEffect transition="in" filter="fade">
                                      <p:cBhvr>
                                        <p:cTn id="17" dur="500"/>
                                        <p:tgtEl>
                                          <p:spTgt spid="7">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7">
                                            <p:txEl>
                                              <p:pRg st="3" end="3"/>
                                            </p:txEl>
                                          </p:spTgt>
                                        </p:tgtEl>
                                        <p:attrNameLst>
                                          <p:attrName>style.visibility</p:attrName>
                                        </p:attrNameLst>
                                      </p:cBhvr>
                                      <p:to>
                                        <p:strVal val="visible"/>
                                      </p:to>
                                    </p:set>
                                    <p:animEffect transition="in" filter="fade">
                                      <p:cBhvr>
                                        <p:cTn id="22" dur="500"/>
                                        <p:tgtEl>
                                          <p:spTgt spid="7">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7">
                                            <p:txEl>
                                              <p:pRg st="4" end="4"/>
                                            </p:txEl>
                                          </p:spTgt>
                                        </p:tgtEl>
                                        <p:attrNameLst>
                                          <p:attrName>style.visibility</p:attrName>
                                        </p:attrNameLst>
                                      </p:cBhvr>
                                      <p:to>
                                        <p:strVal val="visible"/>
                                      </p:to>
                                    </p:set>
                                    <p:animEffect transition="in" filter="fade">
                                      <p:cBhvr>
                                        <p:cTn id="27" dur="500"/>
                                        <p:tgtEl>
                                          <p:spTgt spid="7">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7">
                                            <p:txEl>
                                              <p:pRg st="5" end="5"/>
                                            </p:txEl>
                                          </p:spTgt>
                                        </p:tgtEl>
                                        <p:attrNameLst>
                                          <p:attrName>style.visibility</p:attrName>
                                        </p:attrNameLst>
                                      </p:cBhvr>
                                      <p:to>
                                        <p:strVal val="visible"/>
                                      </p:to>
                                    </p:set>
                                    <p:animEffect transition="in" filter="fade">
                                      <p:cBhvr>
                                        <p:cTn id="32" dur="500"/>
                                        <p:tgtEl>
                                          <p:spTgt spid="7">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7">
                                            <p:txEl>
                                              <p:pRg st="6" end="6"/>
                                            </p:txEl>
                                          </p:spTgt>
                                        </p:tgtEl>
                                        <p:attrNameLst>
                                          <p:attrName>style.visibility</p:attrName>
                                        </p:attrNameLst>
                                      </p:cBhvr>
                                      <p:to>
                                        <p:strVal val="visible"/>
                                      </p:to>
                                    </p:set>
                                    <p:animEffect transition="in" filter="fade">
                                      <p:cBhvr>
                                        <p:cTn id="37" dur="500"/>
                                        <p:tgtEl>
                                          <p:spTgt spid="7">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7">
                                            <p:txEl>
                                              <p:pRg st="7" end="7"/>
                                            </p:txEl>
                                          </p:spTgt>
                                        </p:tgtEl>
                                        <p:attrNameLst>
                                          <p:attrName>style.visibility</p:attrName>
                                        </p:attrNameLst>
                                      </p:cBhvr>
                                      <p:to>
                                        <p:strVal val="visible"/>
                                      </p:to>
                                    </p:set>
                                    <p:animEffect transition="in" filter="fade">
                                      <p:cBhvr>
                                        <p:cTn id="42" dur="500"/>
                                        <p:tgtEl>
                                          <p:spTgt spid="7">
                                            <p:txEl>
                                              <p:pRg st="7" end="7"/>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7">
                                            <p:txEl>
                                              <p:pRg st="8" end="8"/>
                                            </p:txEl>
                                          </p:spTgt>
                                        </p:tgtEl>
                                        <p:attrNameLst>
                                          <p:attrName>style.visibility</p:attrName>
                                        </p:attrNameLst>
                                      </p:cBhvr>
                                      <p:to>
                                        <p:strVal val="visible"/>
                                      </p:to>
                                    </p:set>
                                    <p:animEffect transition="in" filter="fade">
                                      <p:cBhvr>
                                        <p:cTn id="47" dur="500"/>
                                        <p:tgtEl>
                                          <p:spTgt spid="7">
                                            <p:txEl>
                                              <p:pRg st="8" end="8"/>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grpId="0" nodeType="clickEffect">
                                  <p:stCondLst>
                                    <p:cond delay="0"/>
                                  </p:stCondLst>
                                  <p:childTnLst>
                                    <p:set>
                                      <p:cBhvr>
                                        <p:cTn id="51" dur="1" fill="hold">
                                          <p:stCondLst>
                                            <p:cond delay="0"/>
                                          </p:stCondLst>
                                        </p:cTn>
                                        <p:tgtEl>
                                          <p:spTgt spid="7">
                                            <p:txEl>
                                              <p:pRg st="11" end="11"/>
                                            </p:txEl>
                                          </p:spTgt>
                                        </p:tgtEl>
                                        <p:attrNameLst>
                                          <p:attrName>style.visibility</p:attrName>
                                        </p:attrNameLst>
                                      </p:cBhvr>
                                      <p:to>
                                        <p:strVal val="visible"/>
                                      </p:to>
                                    </p:set>
                                    <p:animEffect transition="in" filter="fade">
                                      <p:cBhvr>
                                        <p:cTn id="52" dur="500"/>
                                        <p:tgtEl>
                                          <p:spTgt spid="7">
                                            <p:txEl>
                                              <p:pRg st="11" end="1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79005E"/>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16434100" y="-399387"/>
            <a:ext cx="2151110" cy="2000532"/>
          </a:xfrm>
          <a:prstGeom prst="rect">
            <a:avLst/>
          </a:prstGeom>
        </p:spPr>
      </p:pic>
      <p:pic>
        <p:nvPicPr>
          <p:cNvPr id="3" name="Picture 3"/>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1293860" y="8666283"/>
            <a:ext cx="2151110" cy="2000532"/>
          </a:xfrm>
          <a:prstGeom prst="rect">
            <a:avLst/>
          </a:prstGeom>
        </p:spPr>
      </p:pic>
      <p:grpSp>
        <p:nvGrpSpPr>
          <p:cNvPr id="4" name="Group 4"/>
          <p:cNvGrpSpPr/>
          <p:nvPr/>
        </p:nvGrpSpPr>
        <p:grpSpPr>
          <a:xfrm rot="-10800000">
            <a:off x="16434100" y="8537985"/>
            <a:ext cx="720315" cy="720315"/>
            <a:chOff x="0" y="0"/>
            <a:chExt cx="960421" cy="960421"/>
          </a:xfrm>
        </p:grpSpPr>
        <p:pic>
          <p:nvPicPr>
            <p:cNvPr id="5" name="Picture 5"/>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rot="-10800000">
              <a:off x="0" y="0"/>
              <a:ext cx="960421" cy="960421"/>
            </a:xfrm>
            <a:prstGeom prst="rect">
              <a:avLst/>
            </a:prstGeom>
          </p:spPr>
        </p:pic>
        <p:pic>
          <p:nvPicPr>
            <p:cNvPr id="6" name="Picture 6"/>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rcRect/>
            <a:stretch>
              <a:fillRect/>
            </a:stretch>
          </p:blipFill>
          <p:spPr>
            <a:xfrm>
              <a:off x="234750" y="234750"/>
              <a:ext cx="490920" cy="490920"/>
            </a:xfrm>
            <a:prstGeom prst="rect">
              <a:avLst/>
            </a:prstGeom>
          </p:spPr>
        </p:pic>
      </p:grpSp>
      <p:sp>
        <p:nvSpPr>
          <p:cNvPr id="7" name="TextBox 7"/>
          <p:cNvSpPr txBox="1"/>
          <p:nvPr/>
        </p:nvSpPr>
        <p:spPr>
          <a:xfrm>
            <a:off x="1028700" y="971550"/>
            <a:ext cx="14341509" cy="5801943"/>
          </a:xfrm>
          <a:prstGeom prst="rect">
            <a:avLst/>
          </a:prstGeom>
        </p:spPr>
        <p:txBody>
          <a:bodyPr lIns="0" tIns="0" rIns="0" bIns="0" rtlCol="0" anchor="t">
            <a:spAutoFit/>
          </a:bodyPr>
          <a:lstStyle/>
          <a:p>
            <a:pPr>
              <a:lnSpc>
                <a:spcPts val="3919"/>
              </a:lnSpc>
            </a:pPr>
            <a:r>
              <a:rPr lang="en-US" sz="2800" dirty="0">
                <a:solidFill>
                  <a:srgbClr val="FFFFFF"/>
                </a:solidFill>
                <a:latin typeface="Muli Regular Bold"/>
              </a:rPr>
              <a:t>Impressions and Reach</a:t>
            </a:r>
          </a:p>
          <a:p>
            <a:pPr>
              <a:lnSpc>
                <a:spcPts val="3919"/>
              </a:lnSpc>
            </a:pPr>
            <a:r>
              <a:rPr lang="en-US" sz="2800" dirty="0">
                <a:solidFill>
                  <a:srgbClr val="FFFFFF"/>
                </a:solidFill>
                <a:latin typeface="Muli Regular Bold"/>
              </a:rPr>
              <a:t> </a:t>
            </a:r>
          </a:p>
          <a:p>
            <a:pPr>
              <a:lnSpc>
                <a:spcPts val="3919"/>
              </a:lnSpc>
            </a:pPr>
            <a:r>
              <a:rPr lang="en-US" sz="2800" dirty="0">
                <a:solidFill>
                  <a:srgbClr val="FFFFFF"/>
                </a:solidFill>
                <a:latin typeface="Muli Regular"/>
              </a:rPr>
              <a:t>These are two other metrics that often confuse businesses. If you are working towards improving or even understanding brand perception and awareness, you need to look at these. Here’s how you know the difference. </a:t>
            </a:r>
          </a:p>
          <a:p>
            <a:pPr>
              <a:lnSpc>
                <a:spcPts val="3919"/>
              </a:lnSpc>
            </a:pPr>
            <a:r>
              <a:rPr lang="en-US" sz="2800" dirty="0">
                <a:solidFill>
                  <a:srgbClr val="FFFFFF"/>
                </a:solidFill>
                <a:latin typeface="Muli Regular"/>
              </a:rPr>
              <a:t> </a:t>
            </a:r>
          </a:p>
          <a:p>
            <a:pPr>
              <a:lnSpc>
                <a:spcPts val="3919"/>
              </a:lnSpc>
            </a:pPr>
            <a:r>
              <a:rPr lang="en-US" sz="2800" dirty="0">
                <a:solidFill>
                  <a:srgbClr val="FFFFFF"/>
                </a:solidFill>
                <a:latin typeface="Muli Regular"/>
              </a:rPr>
              <a:t>Impressions tell you how many times a user saw it on their timeline. Reach, on the other hand, tells you the possible number of unique viewers your post could have, well, reached. Typically, this is calculated by adding your num</a:t>
            </a:r>
            <a:r>
              <a:rPr lang="en-US" sz="2799" dirty="0">
                <a:solidFill>
                  <a:srgbClr val="FFFFFF"/>
                </a:solidFill>
                <a:latin typeface="Muli Regular"/>
              </a:rPr>
              <a:t>ber of followers and the follower count of the accounts that shared your post.</a:t>
            </a:r>
          </a:p>
          <a:p>
            <a:pPr>
              <a:lnSpc>
                <a:spcPts val="3919"/>
              </a:lnSpc>
            </a:pPr>
            <a:endParaRPr lang="en-US" sz="2799" dirty="0">
              <a:solidFill>
                <a:srgbClr val="FFFFFF"/>
              </a:solidFill>
              <a:latin typeface="Muli Regular"/>
            </a:endParaRPr>
          </a:p>
          <a:p>
            <a:pPr>
              <a:lnSpc>
                <a:spcPts val="3919"/>
              </a:lnSpc>
            </a:pPr>
            <a:endParaRPr lang="en-US" sz="2799" dirty="0">
              <a:solidFill>
                <a:srgbClr val="FFFFFF"/>
              </a:solidFill>
              <a:latin typeface="Muli Regular"/>
            </a:endParaRPr>
          </a:p>
          <a:p>
            <a:pPr>
              <a:lnSpc>
                <a:spcPts val="5395"/>
              </a:lnSpc>
              <a:spcBef>
                <a:spcPct val="0"/>
              </a:spcBef>
            </a:pPr>
            <a:r>
              <a:rPr lang="en-US" sz="3854" dirty="0">
                <a:solidFill>
                  <a:srgbClr val="FFFFFF"/>
                </a:solidFill>
                <a:latin typeface="Muli Regular"/>
              </a:rPr>
              <a:t>	</a:t>
            </a:r>
          </a:p>
        </p:txBody>
      </p:sp>
      <p:pic>
        <p:nvPicPr>
          <p:cNvPr id="8" name="Picture 8"/>
          <p:cNvPicPr>
            <a:picLocks noChangeAspect="1"/>
          </p:cNvPicPr>
          <p:nvPr/>
        </p:nvPicPr>
        <p:blipFill>
          <a:blip r:embed="rId8">
            <a:alphaModFix amt="43000"/>
            <a:extLst>
              <a:ext uri="{28A0092B-C50C-407E-A947-70E740481C1C}">
                <a14:useLocalDpi xmlns:a14="http://schemas.microsoft.com/office/drawing/2010/main" val="0"/>
              </a:ext>
              <a:ext uri="{96DAC541-7B7A-43D3-8B79-37D633B846F1}">
                <asvg:svgBlip xmlns:asvg="http://schemas.microsoft.com/office/drawing/2016/SVG/main" r:embed="rId9"/>
              </a:ext>
            </a:extLst>
          </a:blip>
          <a:srcRect/>
          <a:stretch>
            <a:fillRect/>
          </a:stretch>
        </p:blipFill>
        <p:spPr>
          <a:xfrm>
            <a:off x="10341693" y="6054449"/>
            <a:ext cx="5480470" cy="4439181"/>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fade">
                                      <p:cBhvr>
                                        <p:cTn id="7" dur="500"/>
                                        <p:tgtEl>
                                          <p:spTgt spid="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7">
                                            <p:txEl>
                                              <p:pRg st="1" end="1"/>
                                            </p:txEl>
                                          </p:spTgt>
                                        </p:tgtEl>
                                        <p:attrNameLst>
                                          <p:attrName>style.visibility</p:attrName>
                                        </p:attrNameLst>
                                      </p:cBhvr>
                                      <p:to>
                                        <p:strVal val="visible"/>
                                      </p:to>
                                    </p:set>
                                    <p:animEffect transition="in" filter="fade">
                                      <p:cBhvr>
                                        <p:cTn id="12" dur="500"/>
                                        <p:tgtEl>
                                          <p:spTgt spid="7">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7">
                                            <p:txEl>
                                              <p:pRg st="2" end="2"/>
                                            </p:txEl>
                                          </p:spTgt>
                                        </p:tgtEl>
                                        <p:attrNameLst>
                                          <p:attrName>style.visibility</p:attrName>
                                        </p:attrNameLst>
                                      </p:cBhvr>
                                      <p:to>
                                        <p:strVal val="visible"/>
                                      </p:to>
                                    </p:set>
                                    <p:animEffect transition="in" filter="fade">
                                      <p:cBhvr>
                                        <p:cTn id="17" dur="500"/>
                                        <p:tgtEl>
                                          <p:spTgt spid="7">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7">
                                            <p:txEl>
                                              <p:pRg st="3" end="3"/>
                                            </p:txEl>
                                          </p:spTgt>
                                        </p:tgtEl>
                                        <p:attrNameLst>
                                          <p:attrName>style.visibility</p:attrName>
                                        </p:attrNameLst>
                                      </p:cBhvr>
                                      <p:to>
                                        <p:strVal val="visible"/>
                                      </p:to>
                                    </p:set>
                                    <p:animEffect transition="in" filter="fade">
                                      <p:cBhvr>
                                        <p:cTn id="22" dur="500"/>
                                        <p:tgtEl>
                                          <p:spTgt spid="7">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7">
                                            <p:txEl>
                                              <p:pRg st="4" end="4"/>
                                            </p:txEl>
                                          </p:spTgt>
                                        </p:tgtEl>
                                        <p:attrNameLst>
                                          <p:attrName>style.visibility</p:attrName>
                                        </p:attrNameLst>
                                      </p:cBhvr>
                                      <p:to>
                                        <p:strVal val="visible"/>
                                      </p:to>
                                    </p:set>
                                    <p:animEffect transition="in" filter="fade">
                                      <p:cBhvr>
                                        <p:cTn id="27" dur="500"/>
                                        <p:tgtEl>
                                          <p:spTgt spid="7">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7">
                                            <p:txEl>
                                              <p:pRg st="7" end="7"/>
                                            </p:txEl>
                                          </p:spTgt>
                                        </p:tgtEl>
                                        <p:attrNameLst>
                                          <p:attrName>style.visibility</p:attrName>
                                        </p:attrNameLst>
                                      </p:cBhvr>
                                      <p:to>
                                        <p:strVal val="visible"/>
                                      </p:to>
                                    </p:set>
                                    <p:animEffect transition="in" filter="fade">
                                      <p:cBhvr>
                                        <p:cTn id="32" dur="500"/>
                                        <p:tgtEl>
                                          <p:spTgt spid="7">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E9E9E9"/>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16434100" y="-399387"/>
            <a:ext cx="2151110" cy="2000532"/>
          </a:xfrm>
          <a:prstGeom prst="rect">
            <a:avLst/>
          </a:prstGeom>
        </p:spPr>
      </p:pic>
      <p:pic>
        <p:nvPicPr>
          <p:cNvPr id="3" name="Picture 3"/>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1402831" y="8651524"/>
            <a:ext cx="2151110" cy="2000532"/>
          </a:xfrm>
          <a:prstGeom prst="rect">
            <a:avLst/>
          </a:prstGeom>
        </p:spPr>
      </p:pic>
      <p:grpSp>
        <p:nvGrpSpPr>
          <p:cNvPr id="4" name="Group 4"/>
          <p:cNvGrpSpPr/>
          <p:nvPr/>
        </p:nvGrpSpPr>
        <p:grpSpPr>
          <a:xfrm rot="-10800000">
            <a:off x="16434100" y="8537985"/>
            <a:ext cx="720315" cy="720315"/>
            <a:chOff x="0" y="0"/>
            <a:chExt cx="960421" cy="960421"/>
          </a:xfrm>
        </p:grpSpPr>
        <p:pic>
          <p:nvPicPr>
            <p:cNvPr id="5" name="Picture 5"/>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rot="-10800000">
              <a:off x="0" y="0"/>
              <a:ext cx="960421" cy="960421"/>
            </a:xfrm>
            <a:prstGeom prst="rect">
              <a:avLst/>
            </a:prstGeom>
          </p:spPr>
        </p:pic>
        <p:pic>
          <p:nvPicPr>
            <p:cNvPr id="6" name="Picture 6"/>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rcRect/>
            <a:stretch>
              <a:fillRect/>
            </a:stretch>
          </p:blipFill>
          <p:spPr>
            <a:xfrm>
              <a:off x="234750" y="234750"/>
              <a:ext cx="490920" cy="490920"/>
            </a:xfrm>
            <a:prstGeom prst="rect">
              <a:avLst/>
            </a:prstGeom>
          </p:spPr>
        </p:pic>
      </p:grpSp>
      <p:sp>
        <p:nvSpPr>
          <p:cNvPr id="7" name="TextBox 7"/>
          <p:cNvSpPr txBox="1"/>
          <p:nvPr/>
        </p:nvSpPr>
        <p:spPr>
          <a:xfrm>
            <a:off x="1028700" y="971550"/>
            <a:ext cx="14373855" cy="5329555"/>
          </a:xfrm>
          <a:prstGeom prst="rect">
            <a:avLst/>
          </a:prstGeom>
        </p:spPr>
        <p:txBody>
          <a:bodyPr lIns="0" tIns="0" rIns="0" bIns="0" rtlCol="0" anchor="t">
            <a:spAutoFit/>
          </a:bodyPr>
          <a:lstStyle/>
          <a:p>
            <a:pPr>
              <a:lnSpc>
                <a:spcPts val="3919"/>
              </a:lnSpc>
            </a:pPr>
            <a:r>
              <a:rPr lang="en-US" sz="2800" dirty="0">
                <a:solidFill>
                  <a:srgbClr val="000000"/>
                </a:solidFill>
                <a:latin typeface="Muli Regular Bold"/>
              </a:rPr>
              <a:t>Referrals and Conversions</a:t>
            </a:r>
          </a:p>
          <a:p>
            <a:pPr>
              <a:lnSpc>
                <a:spcPts val="3919"/>
              </a:lnSpc>
            </a:pPr>
            <a:endParaRPr lang="en-US" sz="2800" dirty="0">
              <a:solidFill>
                <a:srgbClr val="000000"/>
              </a:solidFill>
              <a:latin typeface="Muli Regular Bold"/>
            </a:endParaRPr>
          </a:p>
          <a:p>
            <a:pPr>
              <a:lnSpc>
                <a:spcPts val="3919"/>
              </a:lnSpc>
            </a:pPr>
            <a:r>
              <a:rPr lang="en-US" sz="2800" dirty="0">
                <a:solidFill>
                  <a:srgbClr val="000000"/>
                </a:solidFill>
                <a:latin typeface="Muli Regular"/>
              </a:rPr>
              <a:t>Typically, e-commerce websit</a:t>
            </a:r>
            <a:r>
              <a:rPr lang="en-US" sz="2799" dirty="0">
                <a:solidFill>
                  <a:srgbClr val="000000"/>
                </a:solidFill>
                <a:latin typeface="Muli Regular"/>
              </a:rPr>
              <a:t>es start by keep</a:t>
            </a:r>
            <a:r>
              <a:rPr lang="en-US" sz="2800" dirty="0">
                <a:solidFill>
                  <a:srgbClr val="000000"/>
                </a:solidFill>
                <a:latin typeface="Muli Regular"/>
              </a:rPr>
              <a:t>ing track of these two metrics because they are directly linked to marketing and sales. This is the goal of every business. But you will need to devise a publishing strategy with trackers if you want to understand the traffic analytics of your website. </a:t>
            </a:r>
          </a:p>
          <a:p>
            <a:pPr>
              <a:lnSpc>
                <a:spcPts val="3919"/>
              </a:lnSpc>
            </a:pPr>
            <a:r>
              <a:rPr lang="en-US" sz="2800" dirty="0">
                <a:solidFill>
                  <a:srgbClr val="000000"/>
                </a:solidFill>
                <a:latin typeface="Muli Regular"/>
              </a:rPr>
              <a:t> </a:t>
            </a:r>
          </a:p>
          <a:p>
            <a:pPr>
              <a:lnSpc>
                <a:spcPts val="3919"/>
              </a:lnSpc>
            </a:pPr>
            <a:r>
              <a:rPr lang="en-US" sz="2800" dirty="0">
                <a:solidFill>
                  <a:srgbClr val="000000"/>
                </a:solidFill>
                <a:latin typeface="Muli Regular"/>
              </a:rPr>
              <a:t>Referrals tell you about the users who actually land on your website. You can see where these users came from and typically, you can see your social media traffic under a separate tab no matter the tool you are using to get the information.</a:t>
            </a:r>
          </a:p>
          <a:p>
            <a:pPr>
              <a:lnSpc>
                <a:spcPts val="3919"/>
              </a:lnSpc>
            </a:pPr>
            <a:endParaRPr lang="en-US" sz="2800" dirty="0">
              <a:solidFill>
                <a:srgbClr val="000000"/>
              </a:solidFill>
              <a:latin typeface="Muli Regular"/>
            </a:endParaRPr>
          </a:p>
        </p:txBody>
      </p:sp>
      <p:pic>
        <p:nvPicPr>
          <p:cNvPr id="8" name="Picture 8"/>
          <p:cNvPicPr>
            <a:picLocks noChangeAspect="1"/>
          </p:cNvPicPr>
          <p:nvPr/>
        </p:nvPicPr>
        <p:blipFill>
          <a:blip r:embed="rId8">
            <a:alphaModFix amt="32999"/>
            <a:extLst>
              <a:ext uri="{28A0092B-C50C-407E-A947-70E740481C1C}">
                <a14:useLocalDpi xmlns:a14="http://schemas.microsoft.com/office/drawing/2010/main" val="0"/>
              </a:ext>
              <a:ext uri="{96DAC541-7B7A-43D3-8B79-37D633B846F1}">
                <asvg:svgBlip xmlns:asvg="http://schemas.microsoft.com/office/drawing/2016/SVG/main" r:embed="rId9"/>
              </a:ext>
            </a:extLst>
          </a:blip>
          <a:srcRect/>
          <a:stretch>
            <a:fillRect/>
          </a:stretch>
        </p:blipFill>
        <p:spPr>
          <a:xfrm>
            <a:off x="10464573" y="6182533"/>
            <a:ext cx="4937982" cy="4937982"/>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fade">
                                      <p:cBhvr>
                                        <p:cTn id="7" dur="500"/>
                                        <p:tgtEl>
                                          <p:spTgt spid="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7">
                                            <p:txEl>
                                              <p:pRg st="2" end="2"/>
                                            </p:txEl>
                                          </p:spTgt>
                                        </p:tgtEl>
                                        <p:attrNameLst>
                                          <p:attrName>style.visibility</p:attrName>
                                        </p:attrNameLst>
                                      </p:cBhvr>
                                      <p:to>
                                        <p:strVal val="visible"/>
                                      </p:to>
                                    </p:set>
                                    <p:animEffect transition="in" filter="fade">
                                      <p:cBhvr>
                                        <p:cTn id="12" dur="500"/>
                                        <p:tgtEl>
                                          <p:spTgt spid="7">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7">
                                            <p:txEl>
                                              <p:pRg st="3" end="3"/>
                                            </p:txEl>
                                          </p:spTgt>
                                        </p:tgtEl>
                                        <p:attrNameLst>
                                          <p:attrName>style.visibility</p:attrName>
                                        </p:attrNameLst>
                                      </p:cBhvr>
                                      <p:to>
                                        <p:strVal val="visible"/>
                                      </p:to>
                                    </p:set>
                                    <p:animEffect transition="in" filter="fade">
                                      <p:cBhvr>
                                        <p:cTn id="17" dur="500"/>
                                        <p:tgtEl>
                                          <p:spTgt spid="7">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7">
                                            <p:txEl>
                                              <p:pRg st="4" end="4"/>
                                            </p:txEl>
                                          </p:spTgt>
                                        </p:tgtEl>
                                        <p:attrNameLst>
                                          <p:attrName>style.visibility</p:attrName>
                                        </p:attrNameLst>
                                      </p:cBhvr>
                                      <p:to>
                                        <p:strVal val="visible"/>
                                      </p:to>
                                    </p:set>
                                    <p:animEffect transition="in" filter="fade">
                                      <p:cBhvr>
                                        <p:cTn id="22" dur="500"/>
                                        <p:tgtEl>
                                          <p:spTgt spid="7">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79005E"/>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16434100" y="-399387"/>
            <a:ext cx="2151110" cy="2000532"/>
          </a:xfrm>
          <a:prstGeom prst="rect">
            <a:avLst/>
          </a:prstGeom>
        </p:spPr>
      </p:pic>
      <p:pic>
        <p:nvPicPr>
          <p:cNvPr id="3" name="Picture 3"/>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1293860" y="8666283"/>
            <a:ext cx="2151110" cy="2000532"/>
          </a:xfrm>
          <a:prstGeom prst="rect">
            <a:avLst/>
          </a:prstGeom>
        </p:spPr>
      </p:pic>
      <p:grpSp>
        <p:nvGrpSpPr>
          <p:cNvPr id="4" name="Group 4"/>
          <p:cNvGrpSpPr/>
          <p:nvPr/>
        </p:nvGrpSpPr>
        <p:grpSpPr>
          <a:xfrm rot="-10800000">
            <a:off x="16434100" y="8537985"/>
            <a:ext cx="720315" cy="720315"/>
            <a:chOff x="0" y="0"/>
            <a:chExt cx="960421" cy="960421"/>
          </a:xfrm>
        </p:grpSpPr>
        <p:pic>
          <p:nvPicPr>
            <p:cNvPr id="5" name="Picture 5"/>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rot="-10800000">
              <a:off x="0" y="0"/>
              <a:ext cx="960421" cy="960421"/>
            </a:xfrm>
            <a:prstGeom prst="rect">
              <a:avLst/>
            </a:prstGeom>
          </p:spPr>
        </p:pic>
        <p:pic>
          <p:nvPicPr>
            <p:cNvPr id="6" name="Picture 6"/>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rcRect/>
            <a:stretch>
              <a:fillRect/>
            </a:stretch>
          </p:blipFill>
          <p:spPr>
            <a:xfrm>
              <a:off x="234750" y="234750"/>
              <a:ext cx="490920" cy="490920"/>
            </a:xfrm>
            <a:prstGeom prst="rect">
              <a:avLst/>
            </a:prstGeom>
          </p:spPr>
        </p:pic>
      </p:grpSp>
      <p:sp>
        <p:nvSpPr>
          <p:cNvPr id="7" name="TextBox 7"/>
          <p:cNvSpPr txBox="1"/>
          <p:nvPr/>
        </p:nvSpPr>
        <p:spPr>
          <a:xfrm>
            <a:off x="1028700" y="1971066"/>
            <a:ext cx="14341509" cy="6287718"/>
          </a:xfrm>
          <a:prstGeom prst="rect">
            <a:avLst/>
          </a:prstGeom>
        </p:spPr>
        <p:txBody>
          <a:bodyPr lIns="0" tIns="0" rIns="0" bIns="0" rtlCol="0" anchor="t">
            <a:spAutoFit/>
          </a:bodyPr>
          <a:lstStyle/>
          <a:p>
            <a:pPr>
              <a:lnSpc>
                <a:spcPts val="3919"/>
              </a:lnSpc>
            </a:pPr>
            <a:r>
              <a:rPr lang="en-US" sz="2800" dirty="0">
                <a:solidFill>
                  <a:srgbClr val="FFFFFF"/>
                </a:solidFill>
                <a:latin typeface="Muli Regular Bold"/>
              </a:rPr>
              <a:t>Conversion is about the purchases made on your site. A viewer has been converted into a paying customer. A social conversion is one that happened because of the content posted on a social media platform and it all happened in one go.</a:t>
            </a:r>
          </a:p>
          <a:p>
            <a:pPr>
              <a:lnSpc>
                <a:spcPts val="3919"/>
              </a:lnSpc>
            </a:pPr>
            <a:r>
              <a:rPr lang="en-US" sz="2800" dirty="0">
                <a:solidFill>
                  <a:srgbClr val="FFFFFF"/>
                </a:solidFill>
                <a:latin typeface="Muli Regular Bold"/>
              </a:rPr>
              <a:t> </a:t>
            </a:r>
          </a:p>
          <a:p>
            <a:pPr>
              <a:lnSpc>
                <a:spcPts val="3919"/>
              </a:lnSpc>
            </a:pPr>
            <a:r>
              <a:rPr lang="en-US" sz="2800" dirty="0">
                <a:solidFill>
                  <a:srgbClr val="FFFFFF"/>
                </a:solidFill>
                <a:latin typeface="Muli Regular Bold"/>
              </a:rPr>
              <a:t>You should also learn about click-through rate or CTR when it comes to both posts and ads. This is the number which tells you how many times a user has clicked on the content of your posts.</a:t>
            </a:r>
          </a:p>
          <a:p>
            <a:pPr>
              <a:lnSpc>
                <a:spcPts val="3919"/>
              </a:lnSpc>
            </a:pPr>
            <a:r>
              <a:rPr lang="en-US" sz="2800" dirty="0">
                <a:solidFill>
                  <a:srgbClr val="FFFFFF"/>
                </a:solidFill>
                <a:latin typeface="Muli Regular Bold"/>
              </a:rPr>
              <a:t> </a:t>
            </a:r>
          </a:p>
          <a:p>
            <a:pPr>
              <a:lnSpc>
                <a:spcPts val="3919"/>
              </a:lnSpc>
            </a:pPr>
            <a:r>
              <a:rPr lang="en-US" sz="2800" dirty="0">
                <a:solidFill>
                  <a:srgbClr val="FFFFFF"/>
                </a:solidFill>
                <a:latin typeface="Muli Regular Bold"/>
              </a:rPr>
              <a:t>It gives you the data on impressions because they saw the ad or post too. When the CTR numbers are high, it means you ran a good ad and got results. This can be measured using </a:t>
            </a:r>
            <a:r>
              <a:rPr lang="en-US" sz="2799" dirty="0">
                <a:solidFill>
                  <a:srgbClr val="FFFFFF"/>
                </a:solidFill>
                <a:latin typeface="Muli Regular Bold"/>
              </a:rPr>
              <a:t>email links, call-to-action buttons and specific social media ads too.</a:t>
            </a:r>
          </a:p>
          <a:p>
            <a:pPr>
              <a:lnSpc>
                <a:spcPts val="3919"/>
              </a:lnSpc>
            </a:pPr>
            <a:endParaRPr lang="en-US" sz="2799" dirty="0">
              <a:solidFill>
                <a:srgbClr val="FFFFFF"/>
              </a:solidFill>
              <a:latin typeface="Muli Regular Bold"/>
            </a:endParaRPr>
          </a:p>
          <a:p>
            <a:pPr>
              <a:lnSpc>
                <a:spcPts val="3919"/>
              </a:lnSpc>
            </a:pPr>
            <a:endParaRPr lang="en-US" sz="2799" dirty="0">
              <a:solidFill>
                <a:srgbClr val="FFFFFF"/>
              </a:solidFill>
              <a:latin typeface="Muli Regular Bold"/>
            </a:endParaRPr>
          </a:p>
          <a:p>
            <a:pPr>
              <a:lnSpc>
                <a:spcPts val="5395"/>
              </a:lnSpc>
              <a:spcBef>
                <a:spcPct val="0"/>
              </a:spcBef>
            </a:pPr>
            <a:r>
              <a:rPr lang="en-US" sz="3854" dirty="0">
                <a:solidFill>
                  <a:srgbClr val="FFFFFF"/>
                </a:solidFill>
                <a:latin typeface="Muli Regular"/>
              </a:rPr>
              <a:t>	</a:t>
            </a:r>
          </a:p>
        </p:txBody>
      </p:sp>
      <p:pic>
        <p:nvPicPr>
          <p:cNvPr id="8" name="Picture 8"/>
          <p:cNvPicPr>
            <a:picLocks noChangeAspect="1"/>
          </p:cNvPicPr>
          <p:nvPr/>
        </p:nvPicPr>
        <p:blipFill>
          <a:blip r:embed="rId8">
            <a:alphaModFix amt="49000"/>
            <a:extLst>
              <a:ext uri="{28A0092B-C50C-407E-A947-70E740481C1C}">
                <a14:useLocalDpi xmlns:a14="http://schemas.microsoft.com/office/drawing/2010/main" val="0"/>
              </a:ext>
              <a:ext uri="{96DAC541-7B7A-43D3-8B79-37D633B846F1}">
                <asvg:svgBlip xmlns:asvg="http://schemas.microsoft.com/office/drawing/2016/SVG/main" r:embed="rId9"/>
              </a:ext>
            </a:extLst>
          </a:blip>
          <a:srcRect/>
          <a:stretch>
            <a:fillRect/>
          </a:stretch>
        </p:blipFill>
        <p:spPr>
          <a:xfrm>
            <a:off x="15669112" y="3086100"/>
            <a:ext cx="4114800" cy="41148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fade">
                                      <p:cBhvr>
                                        <p:cTn id="7" dur="500"/>
                                        <p:tgtEl>
                                          <p:spTgt spid="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7">
                                            <p:txEl>
                                              <p:pRg st="1" end="1"/>
                                            </p:txEl>
                                          </p:spTgt>
                                        </p:tgtEl>
                                        <p:attrNameLst>
                                          <p:attrName>style.visibility</p:attrName>
                                        </p:attrNameLst>
                                      </p:cBhvr>
                                      <p:to>
                                        <p:strVal val="visible"/>
                                      </p:to>
                                    </p:set>
                                    <p:animEffect transition="in" filter="fade">
                                      <p:cBhvr>
                                        <p:cTn id="12" dur="500"/>
                                        <p:tgtEl>
                                          <p:spTgt spid="7">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7">
                                            <p:txEl>
                                              <p:pRg st="2" end="2"/>
                                            </p:txEl>
                                          </p:spTgt>
                                        </p:tgtEl>
                                        <p:attrNameLst>
                                          <p:attrName>style.visibility</p:attrName>
                                        </p:attrNameLst>
                                      </p:cBhvr>
                                      <p:to>
                                        <p:strVal val="visible"/>
                                      </p:to>
                                    </p:set>
                                    <p:animEffect transition="in" filter="fade">
                                      <p:cBhvr>
                                        <p:cTn id="17" dur="500"/>
                                        <p:tgtEl>
                                          <p:spTgt spid="7">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7">
                                            <p:txEl>
                                              <p:pRg st="3" end="3"/>
                                            </p:txEl>
                                          </p:spTgt>
                                        </p:tgtEl>
                                        <p:attrNameLst>
                                          <p:attrName>style.visibility</p:attrName>
                                        </p:attrNameLst>
                                      </p:cBhvr>
                                      <p:to>
                                        <p:strVal val="visible"/>
                                      </p:to>
                                    </p:set>
                                    <p:animEffect transition="in" filter="fade">
                                      <p:cBhvr>
                                        <p:cTn id="22" dur="500"/>
                                        <p:tgtEl>
                                          <p:spTgt spid="7">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7">
                                            <p:txEl>
                                              <p:pRg st="4" end="4"/>
                                            </p:txEl>
                                          </p:spTgt>
                                        </p:tgtEl>
                                        <p:attrNameLst>
                                          <p:attrName>style.visibility</p:attrName>
                                        </p:attrNameLst>
                                      </p:cBhvr>
                                      <p:to>
                                        <p:strVal val="visible"/>
                                      </p:to>
                                    </p:set>
                                    <p:animEffect transition="in" filter="fade">
                                      <p:cBhvr>
                                        <p:cTn id="27" dur="500"/>
                                        <p:tgtEl>
                                          <p:spTgt spid="7">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7">
                                            <p:txEl>
                                              <p:pRg st="7" end="7"/>
                                            </p:txEl>
                                          </p:spTgt>
                                        </p:tgtEl>
                                        <p:attrNameLst>
                                          <p:attrName>style.visibility</p:attrName>
                                        </p:attrNameLst>
                                      </p:cBhvr>
                                      <p:to>
                                        <p:strVal val="visible"/>
                                      </p:to>
                                    </p:set>
                                    <p:animEffect transition="in" filter="fade">
                                      <p:cBhvr>
                                        <p:cTn id="32" dur="500"/>
                                        <p:tgtEl>
                                          <p:spTgt spid="7">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10</TotalTime>
  <Words>588</Words>
  <Application>Microsoft Office PowerPoint</Application>
  <PresentationFormat>Custom</PresentationFormat>
  <Paragraphs>39</Paragraphs>
  <Slides>6</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6</vt:i4>
      </vt:variant>
    </vt:vector>
  </HeadingPairs>
  <TitlesOfParts>
    <vt:vector size="12" baseType="lpstr">
      <vt:lpstr>Muli Bold</vt:lpstr>
      <vt:lpstr>Muli Regular Bold</vt:lpstr>
      <vt:lpstr>Arial</vt:lpstr>
      <vt:lpstr>Muli Regular</vt:lpstr>
      <vt:lpstr>Calibri</vt:lpstr>
      <vt:lpstr>Office Theme</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9: What Metrics to Track</dc:title>
  <cp:lastModifiedBy>Raj Sidhu</cp:lastModifiedBy>
  <cp:revision>2</cp:revision>
  <dcterms:created xsi:type="dcterms:W3CDTF">2006-08-16T00:00:00Z</dcterms:created>
  <dcterms:modified xsi:type="dcterms:W3CDTF">2021-06-15T19:41:44Z</dcterms:modified>
  <dc:identifier>DAEf284wX8s</dc:identifier>
</cp:coreProperties>
</file>