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 id="260" r:id="rId6"/>
  </p:sldIdLst>
  <p:sldSz cx="18288000" cy="10287000"/>
  <p:notesSz cx="6858000" cy="9144000"/>
  <p:embeddedFontLst>
    <p:embeddedFont>
      <p:font typeface="Calibri" panose="020F0502020204030204" pitchFamily="34" charset="0"/>
      <p:regular r:id="rId7"/>
      <p:bold r:id="rId8"/>
      <p:italic r:id="rId9"/>
      <p:boldItalic r:id="rId10"/>
    </p:embeddedFont>
    <p:embeddedFont>
      <p:font typeface="Muli Bold" panose="020B0604020202020204" charset="0"/>
      <p:regular r:id="rId11"/>
    </p:embeddedFont>
    <p:embeddedFont>
      <p:font typeface="Muli Regular" panose="020B0604020202020204" charset="0"/>
      <p:regular r:id="rId12"/>
    </p:embeddedFont>
    <p:embeddedFont>
      <p:font typeface="Muli Regular Bold" panose="020B0604020202020204" charset="0"/>
      <p:regular r:id="rId1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42" d="100"/>
          <a:sy n="42" d="100"/>
        </p:scale>
        <p:origin x="780" y="5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font" Target="fonts/font2.fntdata"/><Relationship Id="rId13" Type="http://schemas.openxmlformats.org/officeDocument/2006/relationships/font" Target="fonts/font7.fntdata"/><Relationship Id="rId18" Type="http://schemas.microsoft.com/office/2016/11/relationships/changesInfo" Target="changesInfos/changesInfo1.xml"/><Relationship Id="rId3" Type="http://schemas.openxmlformats.org/officeDocument/2006/relationships/slide" Target="slides/slide2.xml"/><Relationship Id="rId7" Type="http://schemas.openxmlformats.org/officeDocument/2006/relationships/font" Target="fonts/font1.fntdata"/><Relationship Id="rId12" Type="http://schemas.openxmlformats.org/officeDocument/2006/relationships/font" Target="fonts/font6.fntdata"/><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5.fntdata"/><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font" Target="fonts/font3.fntdata"/><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j Sidhu" userId="a407544618101437" providerId="LiveId" clId="{D66013A8-9C13-4670-A506-777E044F6E76}"/>
    <pc:docChg chg="modSld">
      <pc:chgData name="Raj Sidhu" userId="a407544618101437" providerId="LiveId" clId="{D66013A8-9C13-4670-A506-777E044F6E76}" dt="2021-06-07T21:29:25.859" v="7"/>
      <pc:docMkLst>
        <pc:docMk/>
      </pc:docMkLst>
      <pc:sldChg chg="modAnim">
        <pc:chgData name="Raj Sidhu" userId="a407544618101437" providerId="LiveId" clId="{D66013A8-9C13-4670-A506-777E044F6E76}" dt="2021-06-07T21:29:06.254" v="1"/>
        <pc:sldMkLst>
          <pc:docMk/>
          <pc:sldMk cId="0" sldId="257"/>
        </pc:sldMkLst>
      </pc:sldChg>
      <pc:sldChg chg="modAnim">
        <pc:chgData name="Raj Sidhu" userId="a407544618101437" providerId="LiveId" clId="{D66013A8-9C13-4670-A506-777E044F6E76}" dt="2021-06-07T21:29:13.199" v="3"/>
        <pc:sldMkLst>
          <pc:docMk/>
          <pc:sldMk cId="0" sldId="258"/>
        </pc:sldMkLst>
      </pc:sldChg>
      <pc:sldChg chg="modAnim">
        <pc:chgData name="Raj Sidhu" userId="a407544618101437" providerId="LiveId" clId="{D66013A8-9C13-4670-A506-777E044F6E76}" dt="2021-06-07T21:29:19.904" v="5"/>
        <pc:sldMkLst>
          <pc:docMk/>
          <pc:sldMk cId="0" sldId="259"/>
        </pc:sldMkLst>
      </pc:sldChg>
      <pc:sldChg chg="modAnim">
        <pc:chgData name="Raj Sidhu" userId="a407544618101437" providerId="LiveId" clId="{D66013A8-9C13-4670-A506-777E044F6E76}" dt="2021-06-07T21:29:25.859" v="7"/>
        <pc:sldMkLst>
          <pc:docMk/>
          <pc:sldMk cId="0" sldId="260"/>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6/7/2021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6/7/2021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6/7/2021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6/7/2021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6/7/2021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6/7/2021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6/7/2021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s>
</file>

<file path=ppt/slides/_rels/slide2.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svg"/><Relationship Id="rId7" Type="http://schemas.openxmlformats.org/officeDocument/2006/relationships/image" Target="../media/image13.sv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svg"/><Relationship Id="rId4" Type="http://schemas.openxmlformats.org/officeDocument/2006/relationships/image" Target="../media/image10.png"/><Relationship Id="rId9" Type="http://schemas.openxmlformats.org/officeDocument/2006/relationships/image" Target="../media/image15.svg"/></Relationships>
</file>

<file path=ppt/slides/_rels/slide3.xml.rels><?xml version="1.0" encoding="UTF-8" standalone="yes"?>
<Relationships xmlns="http://schemas.openxmlformats.org/package/2006/relationships"><Relationship Id="rId8" Type="http://schemas.openxmlformats.org/officeDocument/2006/relationships/image" Target="../media/image13.svg"/><Relationship Id="rId3" Type="http://schemas.openxmlformats.org/officeDocument/2006/relationships/image" Target="../media/image2.png"/><Relationship Id="rId7"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1.svg"/><Relationship Id="rId5" Type="http://schemas.openxmlformats.org/officeDocument/2006/relationships/image" Target="../media/image10.png"/><Relationship Id="rId10" Type="http://schemas.openxmlformats.org/officeDocument/2006/relationships/image" Target="../media/image17.svg"/><Relationship Id="rId4" Type="http://schemas.openxmlformats.org/officeDocument/2006/relationships/image" Target="../media/image3.svg"/><Relationship Id="rId9" Type="http://schemas.openxmlformats.org/officeDocument/2006/relationships/image" Target="../media/image16.png"/></Relationships>
</file>

<file path=ppt/slides/_rels/slide4.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9.svg"/><Relationship Id="rId7" Type="http://schemas.openxmlformats.org/officeDocument/2006/relationships/image" Target="../media/image13.sv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svg"/><Relationship Id="rId4" Type="http://schemas.openxmlformats.org/officeDocument/2006/relationships/image" Target="../media/image10.png"/><Relationship Id="rId9" Type="http://schemas.openxmlformats.org/officeDocument/2006/relationships/image" Target="../media/image19.svg"/></Relationships>
</file>

<file path=ppt/slides/_rels/slide5.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3.svg"/><Relationship Id="rId7" Type="http://schemas.openxmlformats.org/officeDocument/2006/relationships/image" Target="../media/image13.sv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svg"/><Relationship Id="rId4" Type="http://schemas.openxmlformats.org/officeDocument/2006/relationships/image" Target="../media/image10.png"/><Relationship Id="rId9" Type="http://schemas.openxmlformats.org/officeDocument/2006/relationships/image" Target="../media/image21.sv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0799909" y="1450392"/>
            <a:ext cx="2151110" cy="2000532"/>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0799909" y="-971832"/>
            <a:ext cx="2151110" cy="2000532"/>
          </a:xfrm>
          <a:prstGeom prst="rect">
            <a:avLst/>
          </a:prstGeom>
        </p:spPr>
      </p:pic>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4234996" y="9042598"/>
            <a:ext cx="2151110" cy="2000532"/>
          </a:xfrm>
          <a:prstGeom prst="rect">
            <a:avLst/>
          </a:prstGeom>
        </p:spPr>
      </p:pic>
      <p:pic>
        <p:nvPicPr>
          <p:cNvPr id="5" name="Picture 5"/>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218997">
            <a:off x="13628123" y="584314"/>
            <a:ext cx="2167735" cy="888771"/>
          </a:xfrm>
          <a:prstGeom prst="rect">
            <a:avLst/>
          </a:prstGeom>
        </p:spPr>
      </p:pic>
      <p:pic>
        <p:nvPicPr>
          <p:cNvPr id="6" name="Picture 6"/>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8956890" y="4054023"/>
            <a:ext cx="2343655" cy="960898"/>
          </a:xfrm>
          <a:prstGeom prst="rect">
            <a:avLst/>
          </a:prstGeom>
        </p:spPr>
      </p:pic>
      <p:sp>
        <p:nvSpPr>
          <p:cNvPr id="7" name="TextBox 7"/>
          <p:cNvSpPr txBox="1"/>
          <p:nvPr/>
        </p:nvSpPr>
        <p:spPr>
          <a:xfrm>
            <a:off x="1028700" y="1104900"/>
            <a:ext cx="9544980" cy="3222658"/>
          </a:xfrm>
          <a:prstGeom prst="rect">
            <a:avLst/>
          </a:prstGeom>
        </p:spPr>
        <p:txBody>
          <a:bodyPr lIns="0" tIns="0" rIns="0" bIns="0" rtlCol="0" anchor="t">
            <a:spAutoFit/>
          </a:bodyPr>
          <a:lstStyle/>
          <a:p>
            <a:pPr>
              <a:lnSpc>
                <a:spcPts val="8448"/>
              </a:lnSpc>
            </a:pPr>
            <a:r>
              <a:rPr lang="en-US" sz="7680" spc="-76">
                <a:solidFill>
                  <a:srgbClr val="79005E"/>
                </a:solidFill>
                <a:latin typeface="Muli Bold"/>
              </a:rPr>
              <a:t>How to Generate Leads Using </a:t>
            </a:r>
          </a:p>
          <a:p>
            <a:pPr>
              <a:lnSpc>
                <a:spcPts val="8448"/>
              </a:lnSpc>
            </a:pPr>
            <a:r>
              <a:rPr lang="en-US" sz="7680" spc="-76">
                <a:solidFill>
                  <a:srgbClr val="79005E"/>
                </a:solidFill>
                <a:latin typeface="Muli Bold"/>
              </a:rPr>
              <a:t>Social Media</a:t>
            </a:r>
          </a:p>
        </p:txBody>
      </p:sp>
      <p:pic>
        <p:nvPicPr>
          <p:cNvPr id="8" name="Picture 8"/>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13600628" y="2606435"/>
            <a:ext cx="4442642" cy="580737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79005E"/>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6596025" y="-399387"/>
            <a:ext cx="2151110" cy="2000532"/>
          </a:xfrm>
          <a:prstGeom prst="rect">
            <a:avLst/>
          </a:prstGeom>
        </p:spPr>
      </p:pic>
      <p:pic>
        <p:nvPicPr>
          <p:cNvPr id="3" name="Picture 3"/>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312910" y="8666283"/>
            <a:ext cx="2151110" cy="2000532"/>
          </a:xfrm>
          <a:prstGeom prst="rect">
            <a:avLst/>
          </a:prstGeom>
        </p:spPr>
      </p:pic>
      <p:grpSp>
        <p:nvGrpSpPr>
          <p:cNvPr id="4" name="Group 4"/>
          <p:cNvGrpSpPr/>
          <p:nvPr/>
        </p:nvGrpSpPr>
        <p:grpSpPr>
          <a:xfrm rot="-10800000">
            <a:off x="16434100" y="8537985"/>
            <a:ext cx="720315" cy="720315"/>
            <a:chOff x="0" y="0"/>
            <a:chExt cx="960421" cy="960421"/>
          </a:xfrm>
        </p:grpSpPr>
        <p:pic>
          <p:nvPicPr>
            <p:cNvPr id="5" name="Picture 5"/>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0800000">
              <a:off x="0" y="0"/>
              <a:ext cx="960421" cy="960421"/>
            </a:xfrm>
            <a:prstGeom prst="rect">
              <a:avLst/>
            </a:prstGeom>
          </p:spPr>
        </p:pic>
        <p:pic>
          <p:nvPicPr>
            <p:cNvPr id="6" name="Picture 6"/>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234750" y="234750"/>
              <a:ext cx="490920" cy="490920"/>
            </a:xfrm>
            <a:prstGeom prst="rect">
              <a:avLst/>
            </a:prstGeom>
          </p:spPr>
        </p:pic>
      </p:grpSp>
      <p:sp>
        <p:nvSpPr>
          <p:cNvPr id="7" name="TextBox 7"/>
          <p:cNvSpPr txBox="1"/>
          <p:nvPr/>
        </p:nvSpPr>
        <p:spPr>
          <a:xfrm>
            <a:off x="1028700" y="981075"/>
            <a:ext cx="14537822" cy="5805805"/>
          </a:xfrm>
          <a:prstGeom prst="rect">
            <a:avLst/>
          </a:prstGeom>
        </p:spPr>
        <p:txBody>
          <a:bodyPr lIns="0" tIns="0" rIns="0" bIns="0" rtlCol="0" anchor="t">
            <a:spAutoFit/>
          </a:bodyPr>
          <a:lstStyle/>
          <a:p>
            <a:pPr>
              <a:lnSpc>
                <a:spcPts val="3919"/>
              </a:lnSpc>
            </a:pPr>
            <a:r>
              <a:rPr lang="en-US" sz="2800" dirty="0">
                <a:solidFill>
                  <a:srgbClr val="FFFFFF"/>
                </a:solidFill>
                <a:latin typeface="Muli Regular Bold"/>
              </a:rPr>
              <a:t>Generating Leads</a:t>
            </a:r>
          </a:p>
          <a:p>
            <a:pPr>
              <a:lnSpc>
                <a:spcPts val="3919"/>
              </a:lnSpc>
            </a:pPr>
            <a:endParaRPr lang="en-US" sz="2800" dirty="0">
              <a:solidFill>
                <a:srgbClr val="FFFFFF"/>
              </a:solidFill>
              <a:latin typeface="Muli Regular Bold"/>
            </a:endParaRPr>
          </a:p>
          <a:p>
            <a:pPr>
              <a:lnSpc>
                <a:spcPts val="3919"/>
              </a:lnSpc>
            </a:pPr>
            <a:r>
              <a:rPr lang="en-US" sz="2800" dirty="0">
                <a:solidFill>
                  <a:srgbClr val="FFFFFF"/>
                </a:solidFill>
                <a:latin typeface="Muli Regular"/>
              </a:rPr>
              <a:t>This is a very important step and before you plan your social media assault, start by optimizing your profile so that you can identify organic leads first. This is the starting step before you plan any social media campaign. Your profile should have all the information that will help the viewers shop, sign up for your newsletter and such.</a:t>
            </a:r>
          </a:p>
          <a:p>
            <a:pPr>
              <a:lnSpc>
                <a:spcPts val="3919"/>
              </a:lnSpc>
            </a:pPr>
            <a:r>
              <a:rPr lang="en-US" sz="2800" dirty="0">
                <a:solidFill>
                  <a:srgbClr val="FFFFFF"/>
                </a:solidFill>
                <a:latin typeface="Muli Regular"/>
              </a:rPr>
              <a:t> </a:t>
            </a:r>
          </a:p>
          <a:p>
            <a:pPr>
              <a:lnSpc>
                <a:spcPts val="3919"/>
              </a:lnSpc>
            </a:pPr>
            <a:r>
              <a:rPr lang="en-US" sz="2800" dirty="0">
                <a:solidFill>
                  <a:srgbClr val="FFFFFF"/>
                </a:solidFill>
                <a:latin typeface="Muli Regular"/>
              </a:rPr>
              <a:t>You need to add your contact information so that they know how to reach you if they have customer queries. This includes information like your phone numbers, email ID and responses via messages. If there is another way, add that too.</a:t>
            </a:r>
          </a:p>
          <a:p>
            <a:pPr>
              <a:lnSpc>
                <a:spcPts val="3919"/>
              </a:lnSpc>
            </a:pPr>
            <a:r>
              <a:rPr lang="en-US" sz="2800" dirty="0">
                <a:solidFill>
                  <a:srgbClr val="FFFFFF"/>
                </a:solidFill>
                <a:latin typeface="Muli Regular"/>
              </a:rPr>
              <a:t> </a:t>
            </a:r>
          </a:p>
          <a:p>
            <a:pPr>
              <a:lnSpc>
                <a:spcPts val="3919"/>
              </a:lnSpc>
            </a:pPr>
            <a:endParaRPr lang="en-US" sz="2800" dirty="0">
              <a:solidFill>
                <a:srgbClr val="FFFFFF"/>
              </a:solidFill>
              <a:latin typeface="Muli Regular"/>
            </a:endParaRPr>
          </a:p>
        </p:txBody>
      </p:sp>
      <p:pic>
        <p:nvPicPr>
          <p:cNvPr id="8" name="Picture 8"/>
          <p:cNvPicPr>
            <a:picLocks noChangeAspect="1"/>
          </p:cNvPicPr>
          <p:nvPr/>
        </p:nvPicPr>
        <p:blipFill>
          <a:blip r:embed="rId8">
            <a:alphaModFix amt="41000"/>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0713950" y="5765510"/>
            <a:ext cx="5042610" cy="50999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xEl>
                                              <p:pRg st="2" end="2"/>
                                            </p:txEl>
                                          </p:spTgt>
                                        </p:tgtEl>
                                        <p:attrNameLst>
                                          <p:attrName>style.visibility</p:attrName>
                                        </p:attrNameLst>
                                      </p:cBhvr>
                                      <p:to>
                                        <p:strVal val="visible"/>
                                      </p:to>
                                    </p:set>
                                    <p:animEffect transition="in" filter="fade">
                                      <p:cBhvr>
                                        <p:cTn id="12" dur="500"/>
                                        <p:tgtEl>
                                          <p:spTgt spid="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xEl>
                                              <p:pRg st="3" end="3"/>
                                            </p:txEl>
                                          </p:spTgt>
                                        </p:tgtEl>
                                        <p:attrNameLst>
                                          <p:attrName>style.visibility</p:attrName>
                                        </p:attrNameLst>
                                      </p:cBhvr>
                                      <p:to>
                                        <p:strVal val="visible"/>
                                      </p:to>
                                    </p:set>
                                    <p:animEffect transition="in" filter="fade">
                                      <p:cBhvr>
                                        <p:cTn id="17" dur="500"/>
                                        <p:tgtEl>
                                          <p:spTgt spid="7">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xEl>
                                              <p:pRg st="4" end="4"/>
                                            </p:txEl>
                                          </p:spTgt>
                                        </p:tgtEl>
                                        <p:attrNameLst>
                                          <p:attrName>style.visibility</p:attrName>
                                        </p:attrNameLst>
                                      </p:cBhvr>
                                      <p:to>
                                        <p:strVal val="visible"/>
                                      </p:to>
                                    </p:set>
                                    <p:animEffect transition="in" filter="fade">
                                      <p:cBhvr>
                                        <p:cTn id="22" dur="500"/>
                                        <p:tgtEl>
                                          <p:spTgt spid="7">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xEl>
                                              <p:pRg st="5" end="5"/>
                                            </p:txEl>
                                          </p:spTgt>
                                        </p:tgtEl>
                                        <p:attrNameLst>
                                          <p:attrName>style.visibility</p:attrName>
                                        </p:attrNameLst>
                                      </p:cBhvr>
                                      <p:to>
                                        <p:strVal val="visible"/>
                                      </p:to>
                                    </p:set>
                                    <p:animEffect transition="in" filter="fade">
                                      <p:cBhvr>
                                        <p:cTn id="27" dur="500"/>
                                        <p:tgtEl>
                                          <p:spTgt spid="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2"/>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6434100" y="-399387"/>
            <a:ext cx="2151110" cy="2000532"/>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402831" y="8651524"/>
            <a:ext cx="2151110" cy="2000532"/>
          </a:xfrm>
          <a:prstGeom prst="rect">
            <a:avLst/>
          </a:prstGeom>
        </p:spPr>
      </p:pic>
      <p:grpSp>
        <p:nvGrpSpPr>
          <p:cNvPr id="4" name="Group 4"/>
          <p:cNvGrpSpPr/>
          <p:nvPr/>
        </p:nvGrpSpPr>
        <p:grpSpPr>
          <a:xfrm rot="-10800000">
            <a:off x="16434100" y="8537985"/>
            <a:ext cx="720315" cy="720315"/>
            <a:chOff x="0" y="0"/>
            <a:chExt cx="960421" cy="960421"/>
          </a:xfrm>
        </p:grpSpPr>
        <p:pic>
          <p:nvPicPr>
            <p:cNvPr id="5" name="Picture 5"/>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10800000">
              <a:off x="0" y="0"/>
              <a:ext cx="960421" cy="960421"/>
            </a:xfrm>
            <a:prstGeom prst="rect">
              <a:avLst/>
            </a:prstGeom>
          </p:spPr>
        </p:pic>
        <p:pic>
          <p:nvPicPr>
            <p:cNvPr id="6" name="Picture 6"/>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234750" y="234750"/>
              <a:ext cx="490920" cy="490920"/>
            </a:xfrm>
            <a:prstGeom prst="rect">
              <a:avLst/>
            </a:prstGeom>
          </p:spPr>
        </p:pic>
      </p:grpSp>
      <p:sp>
        <p:nvSpPr>
          <p:cNvPr id="7" name="TextBox 7"/>
          <p:cNvSpPr txBox="1"/>
          <p:nvPr/>
        </p:nvSpPr>
        <p:spPr>
          <a:xfrm>
            <a:off x="1028700" y="756629"/>
            <a:ext cx="14652984" cy="8716593"/>
          </a:xfrm>
          <a:prstGeom prst="rect">
            <a:avLst/>
          </a:prstGeom>
        </p:spPr>
        <p:txBody>
          <a:bodyPr lIns="0" tIns="0" rIns="0" bIns="0" rtlCol="0" anchor="t">
            <a:spAutoFit/>
          </a:bodyPr>
          <a:lstStyle/>
          <a:p>
            <a:pPr>
              <a:lnSpc>
                <a:spcPts val="3919"/>
              </a:lnSpc>
            </a:pPr>
            <a:r>
              <a:rPr lang="en-US" sz="2800" dirty="0">
                <a:solidFill>
                  <a:srgbClr val="000000"/>
                </a:solidFill>
                <a:latin typeface="Muli Regular Bold"/>
              </a:rPr>
              <a:t>Launch Good Lead Magnet Offers</a:t>
            </a:r>
          </a:p>
          <a:p>
            <a:pPr>
              <a:lnSpc>
                <a:spcPts val="3919"/>
              </a:lnSpc>
            </a:pPr>
            <a:r>
              <a:rPr lang="en-US" sz="2800" dirty="0">
                <a:solidFill>
                  <a:srgbClr val="000000"/>
                </a:solidFill>
                <a:latin typeface="Muli Regular Bold"/>
              </a:rPr>
              <a:t> </a:t>
            </a:r>
          </a:p>
          <a:p>
            <a:pPr>
              <a:lnSpc>
                <a:spcPts val="3919"/>
              </a:lnSpc>
            </a:pPr>
            <a:r>
              <a:rPr lang="en-US" sz="2800" dirty="0">
                <a:solidFill>
                  <a:srgbClr val="000000"/>
                </a:solidFill>
                <a:latin typeface="Muli Regular"/>
              </a:rPr>
              <a:t>If you give the customer the right incentive, they might just be forced to share their information with you for free. So, what is the right incentive? You need a lead magnet offer that appeals to your target audience. Whether it is a report or a free tool, find out</a:t>
            </a:r>
            <a:r>
              <a:rPr lang="en-US" sz="2799" dirty="0">
                <a:solidFill>
                  <a:srgbClr val="000000"/>
                </a:solidFill>
                <a:latin typeface="Muli Regular"/>
              </a:rPr>
              <a:t> what it is</a:t>
            </a:r>
            <a:r>
              <a:rPr lang="en-US" sz="2800" dirty="0">
                <a:solidFill>
                  <a:srgbClr val="000000"/>
                </a:solidFill>
                <a:latin typeface="Muli Regular"/>
              </a:rPr>
              <a:t> by analyzing their behavior. Sometimes, these offers also include webinars, white papers and discounts. It depends entirely on the product or service y</a:t>
            </a:r>
            <a:r>
              <a:rPr lang="en-US" sz="2799" dirty="0">
                <a:solidFill>
                  <a:srgbClr val="000000"/>
                </a:solidFill>
                <a:latin typeface="Muli Regular"/>
              </a:rPr>
              <a:t>ou are offering. </a:t>
            </a:r>
          </a:p>
          <a:p>
            <a:pPr>
              <a:lnSpc>
                <a:spcPts val="3919"/>
              </a:lnSpc>
            </a:pPr>
            <a:r>
              <a:rPr lang="en-US" sz="2799" dirty="0">
                <a:solidFill>
                  <a:srgbClr val="000000"/>
                </a:solidFill>
                <a:latin typeface="Muli Regular"/>
              </a:rPr>
              <a:t> </a:t>
            </a:r>
          </a:p>
          <a:p>
            <a:pPr>
              <a:lnSpc>
                <a:spcPts val="3919"/>
              </a:lnSpc>
            </a:pPr>
            <a:r>
              <a:rPr lang="en-US" sz="2799" dirty="0">
                <a:solidFill>
                  <a:srgbClr val="000000"/>
                </a:solidFill>
                <a:latin typeface="Muli Regular Bold"/>
              </a:rPr>
              <a:t>Don’t Forget about Special Offers</a:t>
            </a:r>
          </a:p>
          <a:p>
            <a:pPr>
              <a:lnSpc>
                <a:spcPts val="3919"/>
              </a:lnSpc>
            </a:pPr>
            <a:endParaRPr lang="en-US" sz="2799" dirty="0">
              <a:solidFill>
                <a:srgbClr val="000000"/>
              </a:solidFill>
              <a:latin typeface="Muli Regular Bold"/>
            </a:endParaRPr>
          </a:p>
          <a:p>
            <a:pPr>
              <a:lnSpc>
                <a:spcPts val="3919"/>
              </a:lnSpc>
            </a:pPr>
            <a:r>
              <a:rPr lang="en-US" sz="2799" dirty="0">
                <a:solidFill>
                  <a:srgbClr val="000000"/>
                </a:solidFill>
                <a:latin typeface="Muli Regular"/>
              </a:rPr>
              <a:t>Now, when we say special offers, we are also talking about </a:t>
            </a:r>
            <a:r>
              <a:rPr lang="en-US" sz="2799" u="sng" dirty="0">
                <a:solidFill>
                  <a:srgbClr val="000000"/>
                </a:solidFill>
                <a:latin typeface="Muli Regular"/>
              </a:rPr>
              <a:t>freebies</a:t>
            </a:r>
            <a:r>
              <a:rPr lang="en-US" sz="2799" dirty="0">
                <a:solidFill>
                  <a:srgbClr val="000000"/>
                </a:solidFill>
                <a:latin typeface="Muli Regular"/>
              </a:rPr>
              <a:t>. They say there are no free lunches but sometimes, a snack isn’t so bad. So, make sure you figure out what giveaways will attract attention on social media.</a:t>
            </a:r>
          </a:p>
          <a:p>
            <a:pPr>
              <a:lnSpc>
                <a:spcPts val="3919"/>
              </a:lnSpc>
            </a:pPr>
            <a:r>
              <a:rPr lang="en-US" sz="2799" dirty="0">
                <a:solidFill>
                  <a:srgbClr val="000000"/>
                </a:solidFill>
                <a:latin typeface="Muli Regular"/>
              </a:rPr>
              <a:t> </a:t>
            </a:r>
          </a:p>
          <a:p>
            <a:pPr>
              <a:lnSpc>
                <a:spcPts val="3919"/>
              </a:lnSpc>
            </a:pPr>
            <a:r>
              <a:rPr lang="en-US" sz="2799" dirty="0">
                <a:solidFill>
                  <a:srgbClr val="000000"/>
                </a:solidFill>
                <a:latin typeface="Muli Regular"/>
              </a:rPr>
              <a:t>These kinds of campaigns are very popular on social media and typically come with an entry form. All they need to do is fill up a form and collect their freebie. This gives you information and them, something for free. It is a win-win for everyone involved.</a:t>
            </a:r>
          </a:p>
          <a:p>
            <a:pPr>
              <a:lnSpc>
                <a:spcPts val="3919"/>
              </a:lnSpc>
            </a:pPr>
            <a:endParaRPr lang="en-US" sz="2799" dirty="0">
              <a:solidFill>
                <a:srgbClr val="000000"/>
              </a:solidFill>
              <a:latin typeface="Muli Regular"/>
            </a:endParaRPr>
          </a:p>
          <a:p>
            <a:pPr>
              <a:lnSpc>
                <a:spcPts val="5395"/>
              </a:lnSpc>
              <a:spcBef>
                <a:spcPct val="0"/>
              </a:spcBef>
            </a:pPr>
            <a:r>
              <a:rPr lang="en-US" sz="3854" dirty="0">
                <a:solidFill>
                  <a:srgbClr val="FFFFFF"/>
                </a:solidFill>
                <a:latin typeface="Muli Regular"/>
              </a:rPr>
              <a:t>	</a:t>
            </a:r>
          </a:p>
        </p:txBody>
      </p:sp>
      <p:pic>
        <p:nvPicPr>
          <p:cNvPr id="8" name="Picture 8"/>
          <p:cNvPicPr>
            <a:picLocks noChangeAspect="1"/>
          </p:cNvPicPr>
          <p:nvPr/>
        </p:nvPicPr>
        <p:blipFill>
          <a:blip r:embed="rId9">
            <a:alphaModFix amt="3199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15452255" y="3086100"/>
            <a:ext cx="4114800" cy="411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fade">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fade">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fade">
                                      <p:cBhvr>
                                        <p:cTn id="22" dur="500"/>
                                        <p:tgtEl>
                                          <p:spTgt spid="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animEffect transition="in" filter="fade">
                                      <p:cBhvr>
                                        <p:cTn id="27" dur="500"/>
                                        <p:tgtEl>
                                          <p:spTgt spid="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7">
                                            <p:txEl>
                                              <p:pRg st="6" end="6"/>
                                            </p:txEl>
                                          </p:spTgt>
                                        </p:tgtEl>
                                        <p:attrNameLst>
                                          <p:attrName>style.visibility</p:attrName>
                                        </p:attrNameLst>
                                      </p:cBhvr>
                                      <p:to>
                                        <p:strVal val="visible"/>
                                      </p:to>
                                    </p:set>
                                    <p:animEffect transition="in" filter="fade">
                                      <p:cBhvr>
                                        <p:cTn id="32" dur="500"/>
                                        <p:tgtEl>
                                          <p:spTgt spid="7">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7">
                                            <p:txEl>
                                              <p:pRg st="7" end="7"/>
                                            </p:txEl>
                                          </p:spTgt>
                                        </p:tgtEl>
                                        <p:attrNameLst>
                                          <p:attrName>style.visibility</p:attrName>
                                        </p:attrNameLst>
                                      </p:cBhvr>
                                      <p:to>
                                        <p:strVal val="visible"/>
                                      </p:to>
                                    </p:set>
                                    <p:animEffect transition="in" filter="fade">
                                      <p:cBhvr>
                                        <p:cTn id="37" dur="500"/>
                                        <p:tgtEl>
                                          <p:spTgt spid="7">
                                            <p:txEl>
                                              <p:pRg st="7" end="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7">
                                            <p:txEl>
                                              <p:pRg st="8" end="8"/>
                                            </p:txEl>
                                          </p:spTgt>
                                        </p:tgtEl>
                                        <p:attrNameLst>
                                          <p:attrName>style.visibility</p:attrName>
                                        </p:attrNameLst>
                                      </p:cBhvr>
                                      <p:to>
                                        <p:strVal val="visible"/>
                                      </p:to>
                                    </p:set>
                                    <p:animEffect transition="in" filter="fade">
                                      <p:cBhvr>
                                        <p:cTn id="42" dur="500"/>
                                        <p:tgtEl>
                                          <p:spTgt spid="7">
                                            <p:txEl>
                                              <p:pRg st="8" end="8"/>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7">
                                            <p:txEl>
                                              <p:pRg st="10" end="10"/>
                                            </p:txEl>
                                          </p:spTgt>
                                        </p:tgtEl>
                                        <p:attrNameLst>
                                          <p:attrName>style.visibility</p:attrName>
                                        </p:attrNameLst>
                                      </p:cBhvr>
                                      <p:to>
                                        <p:strVal val="visible"/>
                                      </p:to>
                                    </p:set>
                                    <p:animEffect transition="in" filter="fade">
                                      <p:cBhvr>
                                        <p:cTn id="47" dur="500"/>
                                        <p:tgtEl>
                                          <p:spTgt spid="7">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79005E"/>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6434100" y="-399387"/>
            <a:ext cx="2151110" cy="2000532"/>
          </a:xfrm>
          <a:prstGeom prst="rect">
            <a:avLst/>
          </a:prstGeom>
        </p:spPr>
      </p:pic>
      <p:pic>
        <p:nvPicPr>
          <p:cNvPr id="3" name="Picture 3"/>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293860" y="8666283"/>
            <a:ext cx="2151110" cy="2000532"/>
          </a:xfrm>
          <a:prstGeom prst="rect">
            <a:avLst/>
          </a:prstGeom>
        </p:spPr>
      </p:pic>
      <p:grpSp>
        <p:nvGrpSpPr>
          <p:cNvPr id="4" name="Group 4"/>
          <p:cNvGrpSpPr/>
          <p:nvPr/>
        </p:nvGrpSpPr>
        <p:grpSpPr>
          <a:xfrm rot="-10800000">
            <a:off x="16434100" y="8537985"/>
            <a:ext cx="720315" cy="720315"/>
            <a:chOff x="0" y="0"/>
            <a:chExt cx="960421" cy="960421"/>
          </a:xfrm>
        </p:grpSpPr>
        <p:pic>
          <p:nvPicPr>
            <p:cNvPr id="5" name="Picture 5"/>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0800000">
              <a:off x="0" y="0"/>
              <a:ext cx="960421" cy="960421"/>
            </a:xfrm>
            <a:prstGeom prst="rect">
              <a:avLst/>
            </a:prstGeom>
          </p:spPr>
        </p:pic>
        <p:pic>
          <p:nvPicPr>
            <p:cNvPr id="6" name="Picture 6"/>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234750" y="234750"/>
              <a:ext cx="490920" cy="490920"/>
            </a:xfrm>
            <a:prstGeom prst="rect">
              <a:avLst/>
            </a:prstGeom>
          </p:spPr>
        </p:pic>
      </p:grpSp>
      <p:sp>
        <p:nvSpPr>
          <p:cNvPr id="7" name="TextBox 7"/>
          <p:cNvSpPr txBox="1"/>
          <p:nvPr/>
        </p:nvSpPr>
        <p:spPr>
          <a:xfrm>
            <a:off x="1028700" y="1242404"/>
            <a:ext cx="14341509" cy="7745043"/>
          </a:xfrm>
          <a:prstGeom prst="rect">
            <a:avLst/>
          </a:prstGeom>
        </p:spPr>
        <p:txBody>
          <a:bodyPr lIns="0" tIns="0" rIns="0" bIns="0" rtlCol="0" anchor="t">
            <a:spAutoFit/>
          </a:bodyPr>
          <a:lstStyle/>
          <a:p>
            <a:pPr>
              <a:lnSpc>
                <a:spcPts val="3919"/>
              </a:lnSpc>
            </a:pPr>
            <a:r>
              <a:rPr lang="en-US" sz="2800" dirty="0">
                <a:solidFill>
                  <a:srgbClr val="FFFFFF"/>
                </a:solidFill>
                <a:latin typeface="Muli Regular Bold"/>
              </a:rPr>
              <a:t>Don’t Underestimate</a:t>
            </a:r>
            <a:r>
              <a:rPr lang="en-US" sz="2799" dirty="0">
                <a:solidFill>
                  <a:srgbClr val="FFFFFF"/>
                </a:solidFill>
                <a:latin typeface="Muli Regular Bold"/>
              </a:rPr>
              <a:t> </a:t>
            </a:r>
            <a:r>
              <a:rPr lang="en-US" sz="2799" dirty="0" err="1">
                <a:solidFill>
                  <a:srgbClr val="FFFFFF"/>
                </a:solidFill>
                <a:latin typeface="Muli Regular Bold"/>
              </a:rPr>
              <a:t>Clickbaits</a:t>
            </a:r>
            <a:endParaRPr lang="en-US" sz="2799" dirty="0">
              <a:solidFill>
                <a:srgbClr val="FFFFFF"/>
              </a:solidFill>
              <a:latin typeface="Muli Regular Bold"/>
            </a:endParaRPr>
          </a:p>
          <a:p>
            <a:pPr>
              <a:lnSpc>
                <a:spcPts val="3919"/>
              </a:lnSpc>
            </a:pPr>
            <a:r>
              <a:rPr lang="en-US" sz="2799" dirty="0">
                <a:solidFill>
                  <a:srgbClr val="FFFFFF"/>
                </a:solidFill>
                <a:latin typeface="Muli Regular"/>
              </a:rPr>
              <a:t> </a:t>
            </a:r>
          </a:p>
          <a:p>
            <a:pPr>
              <a:lnSpc>
                <a:spcPts val="3919"/>
              </a:lnSpc>
            </a:pPr>
            <a:r>
              <a:rPr lang="en-US" sz="2800" dirty="0">
                <a:solidFill>
                  <a:srgbClr val="FFFFFF"/>
                </a:solidFill>
                <a:latin typeface="Muli Regular"/>
              </a:rPr>
              <a:t>Then there is the beast on the internet called clickbait. You need compelling content but the internet is also a place where everyone has a short attention span. So sometimes, even if you h</a:t>
            </a:r>
            <a:r>
              <a:rPr lang="en-US" sz="2799" dirty="0">
                <a:solidFill>
                  <a:srgbClr val="FFFFFF"/>
                </a:solidFill>
                <a:latin typeface="Muli Regular"/>
              </a:rPr>
              <a:t>ave good</a:t>
            </a:r>
            <a:r>
              <a:rPr lang="en-US" sz="2800" dirty="0">
                <a:solidFill>
                  <a:srgbClr val="FFFFFF"/>
                </a:solidFill>
                <a:latin typeface="Muli Regular"/>
              </a:rPr>
              <a:t> content it is hard to create the attention it deserves. The post needs to have sharp text and the images must be compelling. Your creative team must be on fire if you want to create usable links.</a:t>
            </a:r>
          </a:p>
          <a:p>
            <a:pPr>
              <a:lnSpc>
                <a:spcPts val="3919"/>
              </a:lnSpc>
            </a:pPr>
            <a:r>
              <a:rPr lang="en-US" sz="2800" dirty="0">
                <a:solidFill>
                  <a:srgbClr val="FFFFFF"/>
                </a:solidFill>
                <a:latin typeface="Muli Regular Bold"/>
              </a:rPr>
              <a:t> </a:t>
            </a:r>
          </a:p>
          <a:p>
            <a:pPr>
              <a:lnSpc>
                <a:spcPts val="3919"/>
              </a:lnSpc>
            </a:pPr>
            <a:r>
              <a:rPr lang="en-US" sz="2800" dirty="0">
                <a:solidFill>
                  <a:srgbClr val="FFFFFF"/>
                </a:solidFill>
                <a:latin typeface="Muli Regular Bold"/>
              </a:rPr>
              <a:t>Share Testimonials</a:t>
            </a:r>
          </a:p>
          <a:p>
            <a:pPr>
              <a:lnSpc>
                <a:spcPts val="3919"/>
              </a:lnSpc>
            </a:pPr>
            <a:endParaRPr lang="en-US" sz="2800" dirty="0">
              <a:solidFill>
                <a:srgbClr val="FFFFFF"/>
              </a:solidFill>
              <a:latin typeface="Muli Regular Bold"/>
            </a:endParaRPr>
          </a:p>
          <a:p>
            <a:pPr>
              <a:lnSpc>
                <a:spcPts val="3919"/>
              </a:lnSpc>
            </a:pPr>
            <a:r>
              <a:rPr lang="en-US" sz="2800" dirty="0">
                <a:solidFill>
                  <a:srgbClr val="FFFFFF"/>
                </a:solidFill>
                <a:latin typeface="Muli Regular"/>
              </a:rPr>
              <a:t>People tend to trust people they know or can relate to. And offering such proof in the form of testimonials is a great way to gain their trust. And yes, it converts into gre</a:t>
            </a:r>
            <a:r>
              <a:rPr lang="en-US" sz="2799" dirty="0">
                <a:solidFill>
                  <a:srgbClr val="FFFFFF"/>
                </a:solidFill>
                <a:latin typeface="Muli Regular"/>
              </a:rPr>
              <a:t>at leads too. Businesses are known to do this by showing off about the clients who have benefited from their products and services. This gives your brand credibility, unless you are Apple that is its own brand ambassador.</a:t>
            </a:r>
          </a:p>
          <a:p>
            <a:pPr>
              <a:lnSpc>
                <a:spcPts val="3919"/>
              </a:lnSpc>
            </a:pPr>
            <a:endParaRPr lang="en-US" sz="2799" dirty="0">
              <a:solidFill>
                <a:srgbClr val="FFFFFF"/>
              </a:solidFill>
              <a:latin typeface="Muli Regular"/>
            </a:endParaRPr>
          </a:p>
          <a:p>
            <a:pPr>
              <a:lnSpc>
                <a:spcPts val="5395"/>
              </a:lnSpc>
              <a:spcBef>
                <a:spcPct val="0"/>
              </a:spcBef>
            </a:pPr>
            <a:r>
              <a:rPr lang="en-US" sz="3854" dirty="0">
                <a:solidFill>
                  <a:srgbClr val="FFFFFF"/>
                </a:solidFill>
                <a:latin typeface="Muli Regular"/>
              </a:rPr>
              <a:t>	</a:t>
            </a:r>
          </a:p>
        </p:txBody>
      </p:sp>
      <p:pic>
        <p:nvPicPr>
          <p:cNvPr id="8" name="Picture 8"/>
          <p:cNvPicPr>
            <a:picLocks noChangeAspect="1"/>
          </p:cNvPicPr>
          <p:nvPr/>
        </p:nvPicPr>
        <p:blipFill>
          <a:blip r:embed="rId8">
            <a:alphaModFix amt="49000"/>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4705560" y="3086100"/>
            <a:ext cx="5963478" cy="411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fade">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fade">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fade">
                                      <p:cBhvr>
                                        <p:cTn id="22" dur="500"/>
                                        <p:tgtEl>
                                          <p:spTgt spid="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animEffect transition="in" filter="fade">
                                      <p:cBhvr>
                                        <p:cTn id="27" dur="500"/>
                                        <p:tgtEl>
                                          <p:spTgt spid="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7">
                                            <p:txEl>
                                              <p:pRg st="6" end="6"/>
                                            </p:txEl>
                                          </p:spTgt>
                                        </p:tgtEl>
                                        <p:attrNameLst>
                                          <p:attrName>style.visibility</p:attrName>
                                        </p:attrNameLst>
                                      </p:cBhvr>
                                      <p:to>
                                        <p:strVal val="visible"/>
                                      </p:to>
                                    </p:set>
                                    <p:animEffect transition="in" filter="fade">
                                      <p:cBhvr>
                                        <p:cTn id="32" dur="500"/>
                                        <p:tgtEl>
                                          <p:spTgt spid="7">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7">
                                            <p:txEl>
                                              <p:pRg st="8" end="8"/>
                                            </p:txEl>
                                          </p:spTgt>
                                        </p:tgtEl>
                                        <p:attrNameLst>
                                          <p:attrName>style.visibility</p:attrName>
                                        </p:attrNameLst>
                                      </p:cBhvr>
                                      <p:to>
                                        <p:strVal val="visible"/>
                                      </p:to>
                                    </p:set>
                                    <p:animEffect transition="in" filter="fade">
                                      <p:cBhvr>
                                        <p:cTn id="37" dur="500"/>
                                        <p:tgtEl>
                                          <p:spTgt spid="7">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E9E9E9"/>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6434100" y="-399387"/>
            <a:ext cx="2151110" cy="2000532"/>
          </a:xfrm>
          <a:prstGeom prst="rect">
            <a:avLst/>
          </a:prstGeom>
        </p:spPr>
      </p:pic>
      <p:pic>
        <p:nvPicPr>
          <p:cNvPr id="3" name="Picture 3"/>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402831" y="8651524"/>
            <a:ext cx="2151110" cy="2000532"/>
          </a:xfrm>
          <a:prstGeom prst="rect">
            <a:avLst/>
          </a:prstGeom>
        </p:spPr>
      </p:pic>
      <p:grpSp>
        <p:nvGrpSpPr>
          <p:cNvPr id="4" name="Group 4"/>
          <p:cNvGrpSpPr/>
          <p:nvPr/>
        </p:nvGrpSpPr>
        <p:grpSpPr>
          <a:xfrm rot="-10800000">
            <a:off x="16434100" y="8537985"/>
            <a:ext cx="720315" cy="720315"/>
            <a:chOff x="0" y="0"/>
            <a:chExt cx="960421" cy="960421"/>
          </a:xfrm>
        </p:grpSpPr>
        <p:pic>
          <p:nvPicPr>
            <p:cNvPr id="5" name="Picture 5"/>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0800000">
              <a:off x="0" y="0"/>
              <a:ext cx="960421" cy="960421"/>
            </a:xfrm>
            <a:prstGeom prst="rect">
              <a:avLst/>
            </a:prstGeom>
          </p:spPr>
        </p:pic>
        <p:pic>
          <p:nvPicPr>
            <p:cNvPr id="6" name="Picture 6"/>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234750" y="234750"/>
              <a:ext cx="490920" cy="490920"/>
            </a:xfrm>
            <a:prstGeom prst="rect">
              <a:avLst/>
            </a:prstGeom>
          </p:spPr>
        </p:pic>
      </p:grpSp>
      <p:sp>
        <p:nvSpPr>
          <p:cNvPr id="7" name="TextBox 7"/>
          <p:cNvSpPr txBox="1"/>
          <p:nvPr/>
        </p:nvSpPr>
        <p:spPr>
          <a:xfrm>
            <a:off x="1028700" y="1707612"/>
            <a:ext cx="14373855" cy="5815330"/>
          </a:xfrm>
          <a:prstGeom prst="rect">
            <a:avLst/>
          </a:prstGeom>
        </p:spPr>
        <p:txBody>
          <a:bodyPr lIns="0" tIns="0" rIns="0" bIns="0" rtlCol="0" anchor="t">
            <a:spAutoFit/>
          </a:bodyPr>
          <a:lstStyle/>
          <a:p>
            <a:pPr>
              <a:lnSpc>
                <a:spcPts val="3919"/>
              </a:lnSpc>
            </a:pPr>
            <a:r>
              <a:rPr lang="en-US" sz="2800" dirty="0">
                <a:solidFill>
                  <a:srgbClr val="000000"/>
                </a:solidFill>
                <a:latin typeface="Muli Regular Bold"/>
              </a:rPr>
              <a:t>Learn about Sequential Retargeting Ads</a:t>
            </a:r>
          </a:p>
          <a:p>
            <a:pPr>
              <a:lnSpc>
                <a:spcPts val="3919"/>
              </a:lnSpc>
            </a:pPr>
            <a:r>
              <a:rPr lang="en-US" sz="2800" dirty="0">
                <a:solidFill>
                  <a:srgbClr val="000000"/>
                </a:solidFill>
                <a:latin typeface="Muli Regular"/>
              </a:rPr>
              <a:t> </a:t>
            </a:r>
          </a:p>
          <a:p>
            <a:pPr>
              <a:lnSpc>
                <a:spcPts val="3919"/>
              </a:lnSpc>
            </a:pPr>
            <a:r>
              <a:rPr lang="en-US" sz="2799" dirty="0">
                <a:solidFill>
                  <a:srgbClr val="000000"/>
                </a:solidFill>
                <a:latin typeface="Muli Regular"/>
              </a:rPr>
              <a:t>I</a:t>
            </a:r>
            <a:r>
              <a:rPr lang="en-US" sz="2800" dirty="0">
                <a:solidFill>
                  <a:srgbClr val="000000"/>
                </a:solidFill>
                <a:latin typeface="Muli Regular"/>
              </a:rPr>
              <a:t>t means that the customers who visit your website or pages are put through a sequence of ads once they leave the page. This way, they don’t have to suffer through the same ad (no matter how good it is, don’t get offended) over and over again. Instead, they see a whole set of ads that play sequentially.</a:t>
            </a:r>
          </a:p>
          <a:p>
            <a:pPr>
              <a:lnSpc>
                <a:spcPts val="3919"/>
              </a:lnSpc>
            </a:pPr>
            <a:r>
              <a:rPr lang="en-US" sz="2800" dirty="0">
                <a:solidFill>
                  <a:srgbClr val="000000"/>
                </a:solidFill>
                <a:latin typeface="Muli Regular"/>
              </a:rPr>
              <a:t> </a:t>
            </a:r>
          </a:p>
          <a:p>
            <a:pPr>
              <a:lnSpc>
                <a:spcPts val="3919"/>
              </a:lnSpc>
            </a:pPr>
            <a:r>
              <a:rPr lang="en-US" sz="2800" dirty="0">
                <a:solidFill>
                  <a:srgbClr val="000000"/>
                </a:solidFill>
                <a:latin typeface="Muli Regular"/>
              </a:rPr>
              <a:t>What this strategy does is that it amplifies your ability to advertise on social media which helps you re-engage the audience you missed in the first go. This creates a lot of prospects for generating leads.</a:t>
            </a:r>
          </a:p>
          <a:p>
            <a:pPr>
              <a:lnSpc>
                <a:spcPts val="3919"/>
              </a:lnSpc>
            </a:pPr>
            <a:endParaRPr lang="en-US" sz="2800" dirty="0">
              <a:solidFill>
                <a:srgbClr val="000000"/>
              </a:solidFill>
              <a:latin typeface="Muli Regular"/>
            </a:endParaRPr>
          </a:p>
          <a:p>
            <a:pPr>
              <a:lnSpc>
                <a:spcPts val="3919"/>
              </a:lnSpc>
            </a:pPr>
            <a:endParaRPr lang="en-US" sz="2800" dirty="0">
              <a:solidFill>
                <a:srgbClr val="000000"/>
              </a:solidFill>
              <a:latin typeface="Muli Regular"/>
            </a:endParaRPr>
          </a:p>
        </p:txBody>
      </p:sp>
      <p:pic>
        <p:nvPicPr>
          <p:cNvPr id="8" name="Picture 8"/>
          <p:cNvPicPr>
            <a:picLocks noChangeAspect="1"/>
          </p:cNvPicPr>
          <p:nvPr/>
        </p:nvPicPr>
        <p:blipFill>
          <a:blip r:embed="rId8">
            <a:alphaModFix amt="52000"/>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0093952" y="6639490"/>
            <a:ext cx="4634687" cy="431605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fade">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fade">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fade">
                                      <p:cBhvr>
                                        <p:cTn id="22" dur="500"/>
                                        <p:tgtEl>
                                          <p:spTgt spid="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animEffect transition="in" filter="fade">
                                      <p:cBhvr>
                                        <p:cTn id="27" dur="5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TotalTime>
  <Words>598</Words>
  <Application>Microsoft Office PowerPoint</Application>
  <PresentationFormat>Custom</PresentationFormat>
  <Paragraphs>33</Paragraphs>
  <Slides>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vt:i4>
      </vt:variant>
    </vt:vector>
  </HeadingPairs>
  <TitlesOfParts>
    <vt:vector size="11" baseType="lpstr">
      <vt:lpstr>Muli Regular Bold</vt:lpstr>
      <vt:lpstr>Arial</vt:lpstr>
      <vt:lpstr>Muli Regular</vt:lpstr>
      <vt:lpstr>Muli Bold</vt:lpstr>
      <vt:lpstr>Calibri</vt:lpstr>
      <vt:lpstr>Office Theme</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5: How to Generate Leads</dc:title>
  <cp:lastModifiedBy>Raj Sidhu</cp:lastModifiedBy>
  <cp:revision>1</cp:revision>
  <dcterms:created xsi:type="dcterms:W3CDTF">2006-08-16T00:00:00Z</dcterms:created>
  <dcterms:modified xsi:type="dcterms:W3CDTF">2021-06-07T21:34:28Z</dcterms:modified>
  <dc:identifier>DAEfz0M2vI4</dc:identifier>
</cp:coreProperties>
</file>