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Lst>
  <p:sldSz cx="18288000" cy="10287000"/>
  <p:notesSz cx="6858000" cy="9144000"/>
  <p:embeddedFontLst>
    <p:embeddedFont>
      <p:font typeface="Calibri" panose="020F0502020204030204" pitchFamily="34" charset="0"/>
      <p:regular r:id="rId6"/>
      <p:bold r:id="rId7"/>
      <p:italic r:id="rId8"/>
      <p:boldItalic r:id="rId9"/>
    </p:embeddedFont>
    <p:embeddedFont>
      <p:font typeface="Muli Bold" panose="020B0604020202020204" charset="0"/>
      <p:regular r:id="rId10"/>
    </p:embeddedFont>
    <p:embeddedFont>
      <p:font typeface="Muli Regular" panose="020B0604020202020204" charset="0"/>
      <p:regular r:id="rId11"/>
    </p:embeddedFont>
    <p:embeddedFont>
      <p:font typeface="Muli Regular Bold" panose="020B0604020202020204" charset="0"/>
      <p:regular r:id="rId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font" Target="fonts/font7.fntdata"/><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FC512719-67FE-4253-B923-2B75615BA084}"/>
    <pc:docChg chg="modSld">
      <pc:chgData name="Raj Sidhu" userId="a407544618101437" providerId="LiveId" clId="{FC512719-67FE-4253-B923-2B75615BA084}" dt="2021-06-15T19:42:12.281" v="5"/>
      <pc:docMkLst>
        <pc:docMk/>
      </pc:docMkLst>
      <pc:sldChg chg="modAnim">
        <pc:chgData name="Raj Sidhu" userId="a407544618101437" providerId="LiveId" clId="{FC512719-67FE-4253-B923-2B75615BA084}" dt="2021-06-15T19:42:03.368" v="1"/>
        <pc:sldMkLst>
          <pc:docMk/>
          <pc:sldMk cId="0" sldId="257"/>
        </pc:sldMkLst>
      </pc:sldChg>
      <pc:sldChg chg="modAnim">
        <pc:chgData name="Raj Sidhu" userId="a407544618101437" providerId="LiveId" clId="{FC512719-67FE-4253-B923-2B75615BA084}" dt="2021-06-15T19:42:07.863" v="3"/>
        <pc:sldMkLst>
          <pc:docMk/>
          <pc:sldMk cId="0" sldId="258"/>
        </pc:sldMkLst>
      </pc:sldChg>
      <pc:sldChg chg="modAnim">
        <pc:chgData name="Raj Sidhu" userId="a407544618101437" providerId="LiveId" clId="{FC512719-67FE-4253-B923-2B75615BA084}" dt="2021-06-15T19:42:12.281" v="5"/>
        <pc:sldMkLst>
          <pc:docMk/>
          <pc:sldMk cId="0" sldId="25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628123" y="1053632"/>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081743" y="2450659"/>
            <a:ext cx="5480413" cy="5701340"/>
          </a:xfrm>
          <a:prstGeom prst="rect">
            <a:avLst/>
          </a:prstGeom>
        </p:spPr>
      </p:pic>
      <p:sp>
        <p:nvSpPr>
          <p:cNvPr id="8" name="TextBox 8"/>
          <p:cNvSpPr txBox="1"/>
          <p:nvPr/>
        </p:nvSpPr>
        <p:spPr>
          <a:xfrm>
            <a:off x="1028700" y="1104900"/>
            <a:ext cx="9544980" cy="108844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Conclusion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512709"/>
            <a:ext cx="14871545" cy="532003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There is a lot to capture and understand when it comes to social media so that you can use it to your benefit. Each company must create a strategy that is specific to its purpose. Your goals, message and publishing calendars are not templates that can be downloaded. You can, however, get some templates to build these calendars and customize them to meet your brand and its audiences’ needs.</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So, if you are a business that wants to get the word out and as many customers in as possible, this is the perfect tool for you to decode. What’s more! You can grow a business just with your online presence at a fraction of the cost of what you would end up spending if you </a:t>
            </a:r>
            <a:r>
              <a:rPr lang="en-US" sz="2800" dirty="0" err="1">
                <a:solidFill>
                  <a:srgbClr val="FFFFFF"/>
                </a:solidFill>
                <a:latin typeface="Muli Regular"/>
              </a:rPr>
              <a:t>focussed</a:t>
            </a:r>
            <a:r>
              <a:rPr lang="en-US" sz="2800" dirty="0">
                <a:solidFill>
                  <a:srgbClr val="FFFFFF"/>
                </a:solidFill>
                <a:latin typeface="Muli Regular"/>
              </a:rPr>
              <a:t> only on traditional techniques of marketing.</a:t>
            </a:r>
          </a:p>
          <a:p>
            <a:pPr>
              <a:lnSpc>
                <a:spcPts val="3919"/>
              </a:lnSpc>
            </a:pPr>
            <a:endParaRPr lang="en-US" sz="2800" dirty="0">
              <a:solidFill>
                <a:srgbClr val="FFFFFF"/>
              </a:solidFill>
              <a:latin typeface="Muli Regular"/>
            </a:endParaRPr>
          </a:p>
        </p:txBody>
      </p:sp>
      <p:pic>
        <p:nvPicPr>
          <p:cNvPr id="8" name="Picture 8"/>
          <p:cNvPicPr>
            <a:picLocks noChangeAspect="1"/>
          </p:cNvPicPr>
          <p:nvPr/>
        </p:nvPicPr>
        <p:blipFill>
          <a:blip r:embed="rId8">
            <a:alphaModFix amt="34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456897" y="6324847"/>
            <a:ext cx="4716103"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2072749"/>
            <a:ext cx="14652984" cy="4344618"/>
          </a:xfrm>
          <a:prstGeom prst="rect">
            <a:avLst/>
          </a:prstGeom>
        </p:spPr>
        <p:txBody>
          <a:bodyPr lIns="0" tIns="0" rIns="0" bIns="0" rtlCol="0" anchor="t">
            <a:spAutoFit/>
          </a:bodyPr>
          <a:lstStyle/>
          <a:p>
            <a:pPr>
              <a:lnSpc>
                <a:spcPts val="3919"/>
              </a:lnSpc>
            </a:pPr>
            <a:r>
              <a:rPr lang="en-US" sz="2800" dirty="0">
                <a:solidFill>
                  <a:srgbClr val="000000"/>
                </a:solidFill>
                <a:latin typeface="Muli Regular Bold"/>
              </a:rPr>
              <a:t>You will hardly ever see anyone with internet access not have a Facebook account. No, we’re not talking about your uber-</a:t>
            </a:r>
            <a:r>
              <a:rPr lang="en-US" sz="2799" dirty="0">
                <a:solidFill>
                  <a:srgbClr val="000000"/>
                </a:solidFill>
                <a:latin typeface="Muli Regular Bold"/>
              </a:rPr>
              <a:t>cool, new-age buddy who is beyond the drama of their peers.</a:t>
            </a:r>
          </a:p>
          <a:p>
            <a:pPr>
              <a:lnSpc>
                <a:spcPts val="3919"/>
              </a:lnSpc>
            </a:pPr>
            <a:r>
              <a:rPr lang="en-US" sz="2799" dirty="0">
                <a:solidFill>
                  <a:srgbClr val="000000"/>
                </a:solidFill>
                <a:latin typeface="Muli Regular Bold"/>
              </a:rPr>
              <a:t> </a:t>
            </a:r>
          </a:p>
          <a:p>
            <a:pPr>
              <a:lnSpc>
                <a:spcPts val="3919"/>
              </a:lnSpc>
            </a:pPr>
            <a:r>
              <a:rPr lang="en-US" sz="2799" dirty="0">
                <a:solidFill>
                  <a:srgbClr val="000000"/>
                </a:solidFill>
                <a:latin typeface="Muli Regular Bold"/>
              </a:rPr>
              <a:t>Facebook has gotten so big that it is virtually a nation and one that is extremely well connected. Platforms like Twitter and Instagram are also a part of this growth brigade and everyone’s lives have been overtaken by this magic. We’d call it a whirlwind but it is more like a tsunami, the good kind though. Well, for the most part.</a:t>
            </a:r>
          </a:p>
          <a:p>
            <a:pPr>
              <a:lnSpc>
                <a:spcPts val="3919"/>
              </a:lnSpc>
            </a:pPr>
            <a:endParaRPr lang="en-US" sz="2799" dirty="0">
              <a:solidFill>
                <a:srgbClr val="000000"/>
              </a:solidFill>
              <a:latin typeface="Muli Regular Bold"/>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9144000" y="6530906"/>
            <a:ext cx="6377798" cy="42412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038800"/>
            <a:ext cx="15142443" cy="5801943"/>
          </a:xfrm>
          <a:prstGeom prst="rect">
            <a:avLst/>
          </a:prstGeom>
        </p:spPr>
        <p:txBody>
          <a:bodyPr lIns="0" tIns="0" rIns="0" bIns="0" rtlCol="0" anchor="t">
            <a:spAutoFit/>
          </a:bodyPr>
          <a:lstStyle/>
          <a:p>
            <a:pPr>
              <a:lnSpc>
                <a:spcPts val="3919"/>
              </a:lnSpc>
            </a:pPr>
            <a:r>
              <a:rPr lang="en-US" sz="2800" dirty="0">
                <a:solidFill>
                  <a:srgbClr val="FFFFFF"/>
                </a:solidFill>
                <a:latin typeface="Muli Regular Bold"/>
              </a:rPr>
              <a:t>Th</a:t>
            </a:r>
            <a:r>
              <a:rPr lang="en-US" sz="2800" dirty="0">
                <a:solidFill>
                  <a:srgbClr val="FFFFFF"/>
                </a:solidFill>
                <a:latin typeface="Muli Regular"/>
              </a:rPr>
              <a:t>is is a great time for businesses to be thinking about maximizing their potential because, for one, you don’t need to spend as much and would still be justified in expecting tangible results from this strand of marketing.</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There is plenty of data that is being handed to you on a platter by users themselves. All you need to do is mine it and break it down so that you can reach them at a personal and real level.</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They keep saying this is the era of information and that data is today’s oil. If you fail to miss that cue and make your ma</a:t>
            </a:r>
            <a:r>
              <a:rPr lang="en-US" sz="2799" dirty="0">
                <a:solidFill>
                  <a:srgbClr val="FFFFFF"/>
                </a:solidFill>
                <a:latin typeface="Muli Regular"/>
              </a:rPr>
              <a:t>rk, it is no one else’s fault but yours and yours alone.</a:t>
            </a:r>
          </a:p>
          <a:p>
            <a:pPr>
              <a:lnSpc>
                <a:spcPts val="3919"/>
              </a:lnSpc>
            </a:pPr>
            <a:r>
              <a:rPr lang="en-US" sz="2799" dirty="0">
                <a:solidFill>
                  <a:srgbClr val="FFFFFF"/>
                </a:solidFill>
                <a:latin typeface="Muli Regular"/>
              </a:rPr>
              <a:t> </a:t>
            </a: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43999"/>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984670" y="6306786"/>
            <a:ext cx="5186474" cy="45640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fade">
                                      <p:cBhvr>
                                        <p:cTn id="37"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379</Words>
  <Application>Microsoft Office PowerPoint</Application>
  <PresentationFormat>Custom</PresentationFormat>
  <Paragraphs>17</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Muli Regular Bold</vt:lpstr>
      <vt:lpstr>Arial</vt:lpstr>
      <vt:lpstr>Muli Regular</vt:lpstr>
      <vt:lpstr>Muli Bold</vt:lpstr>
      <vt:lpstr>Calibri</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Conclusion</dc:title>
  <cp:lastModifiedBy>Raj Sidhu</cp:lastModifiedBy>
  <cp:revision>2</cp:revision>
  <dcterms:created xsi:type="dcterms:W3CDTF">2006-08-16T00:00:00Z</dcterms:created>
  <dcterms:modified xsi:type="dcterms:W3CDTF">2021-06-15T20:01:02Z</dcterms:modified>
  <dc:identifier>DAEf3C6pAMk</dc:identifier>
</cp:coreProperties>
</file>