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Calibri" panose="020F0502020204030204" pitchFamily="34" charset="0"/>
      <p:regular r:id="rId7"/>
      <p:bold r:id="rId8"/>
      <p:italic r:id="rId9"/>
      <p:boldItalic r:id="rId10"/>
    </p:embeddedFont>
    <p:embeddedFont>
      <p:font typeface="Muli Bold" panose="020B0604020202020204" charset="0"/>
      <p:regular r:id="rId11"/>
    </p:embeddedFont>
    <p:embeddedFont>
      <p:font typeface="Muli Regular" panose="020B0604020202020204" charset="0"/>
      <p:regular r:id="rId12"/>
    </p:embeddedFont>
    <p:embeddedFont>
      <p:font typeface="Muli Regula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66476179-1AC8-4EDC-8C69-CBC8D9CAE78D}"/>
    <pc:docChg chg="modSld">
      <pc:chgData name="Raj Sidhu" userId="a407544618101437" providerId="LiveId" clId="{66476179-1AC8-4EDC-8C69-CBC8D9CAE78D}" dt="2021-06-15T19:20:21.510" v="7"/>
      <pc:docMkLst>
        <pc:docMk/>
      </pc:docMkLst>
      <pc:sldChg chg="modAnim">
        <pc:chgData name="Raj Sidhu" userId="a407544618101437" providerId="LiveId" clId="{66476179-1AC8-4EDC-8C69-CBC8D9CAE78D}" dt="2021-06-15T19:20:08.745" v="1"/>
        <pc:sldMkLst>
          <pc:docMk/>
          <pc:sldMk cId="0" sldId="257"/>
        </pc:sldMkLst>
      </pc:sldChg>
      <pc:sldChg chg="modAnim">
        <pc:chgData name="Raj Sidhu" userId="a407544618101437" providerId="LiveId" clId="{66476179-1AC8-4EDC-8C69-CBC8D9CAE78D}" dt="2021-06-15T19:20:13.214" v="3"/>
        <pc:sldMkLst>
          <pc:docMk/>
          <pc:sldMk cId="0" sldId="258"/>
        </pc:sldMkLst>
      </pc:sldChg>
      <pc:sldChg chg="modAnim">
        <pc:chgData name="Raj Sidhu" userId="a407544618101437" providerId="LiveId" clId="{66476179-1AC8-4EDC-8C69-CBC8D9CAE78D}" dt="2021-06-15T19:20:17.238" v="5"/>
        <pc:sldMkLst>
          <pc:docMk/>
          <pc:sldMk cId="0" sldId="259"/>
        </pc:sldMkLst>
      </pc:sldChg>
      <pc:sldChg chg="modAnim">
        <pc:chgData name="Raj Sidhu" userId="a407544618101437" providerId="LiveId" clId="{66476179-1AC8-4EDC-8C69-CBC8D9CAE78D}" dt="2021-06-15T19:20:21.510" v="7"/>
        <pc:sldMkLst>
          <pc:docMk/>
          <pc:sldMk cId="0" sldId="26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1053632"/>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2155553"/>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10 Social Media </a:t>
            </a:r>
          </a:p>
          <a:p>
            <a:pPr>
              <a:lnSpc>
                <a:spcPts val="8448"/>
              </a:lnSpc>
            </a:pPr>
            <a:r>
              <a:rPr lang="en-US" sz="7680" spc="-76">
                <a:solidFill>
                  <a:srgbClr val="79005E"/>
                </a:solidFill>
                <a:latin typeface="Muli Bold"/>
              </a:rPr>
              <a:t>Do's and Don'ts</a:t>
            </a:r>
          </a:p>
        </p:txBody>
      </p:sp>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391688" y="2678129"/>
            <a:ext cx="5331382" cy="579498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81075"/>
            <a:ext cx="14537822" cy="7748905"/>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They say no press is bad press but that is so not true if you are a brand with a social media presence. But not to worry. There are a few easy ways to keep tabs on what to do and what not to do so that you can make the most of your presence and avoid the common trappings of this highly capricious medium.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Bold"/>
              </a:rPr>
              <a:t>Yes – No Shortcuts</a:t>
            </a:r>
          </a:p>
          <a:p>
            <a:pPr>
              <a:lnSpc>
                <a:spcPts val="3919"/>
              </a:lnSpc>
            </a:pPr>
            <a:r>
              <a:rPr lang="en-US" sz="2800" dirty="0">
                <a:solidFill>
                  <a:srgbClr val="FFFFFF"/>
                </a:solidFill>
                <a:latin typeface="Muli Regular"/>
              </a:rPr>
              <a:t>There are no free lunches in life. The same goes for social media presentations. No matter how well your content is, you do not top the charts in a day. Nothing magical happens overnight. It takes many human hours to be a successful brand on social media.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Bold"/>
              </a:rPr>
              <a:t>Yes – Add Value</a:t>
            </a:r>
          </a:p>
          <a:p>
            <a:pPr>
              <a:lnSpc>
                <a:spcPts val="3919"/>
              </a:lnSpc>
            </a:pPr>
            <a:r>
              <a:rPr lang="en-US" sz="2800" dirty="0">
                <a:solidFill>
                  <a:srgbClr val="FFFFFF"/>
                </a:solidFill>
                <a:latin typeface="Muli Regular"/>
              </a:rPr>
              <a:t>At the end of the day, these platforms are just another way for you to reach your audience. So, keep your content interesting no matter the format you use. You can work well with teasers but there must be a value add at the end of it.</a:t>
            </a:r>
          </a:p>
          <a:p>
            <a:pPr>
              <a:lnSpc>
                <a:spcPts val="3919"/>
              </a:lnSpc>
            </a:pPr>
            <a:endParaRPr lang="en-US" sz="2800" dirty="0">
              <a:solidFill>
                <a:srgbClr val="FFFFFF"/>
              </a:solidFill>
              <a:latin typeface="Muli Regular"/>
            </a:endParaRP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62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407418" y="3486567"/>
            <a:ext cx="41148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999516"/>
            <a:ext cx="14652984" cy="823081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Yes – Have Clear Goals</a:t>
            </a:r>
          </a:p>
          <a:p>
            <a:pPr>
              <a:lnSpc>
                <a:spcPts val="3919"/>
              </a:lnSpc>
            </a:pPr>
            <a:r>
              <a:rPr lang="en-US" sz="2799" dirty="0">
                <a:solidFill>
                  <a:srgbClr val="000000"/>
                </a:solidFill>
                <a:latin typeface="Muli Regular"/>
              </a:rPr>
              <a:t>Ach</a:t>
            </a:r>
            <a:r>
              <a:rPr lang="en-US" sz="2800" dirty="0">
                <a:solidFill>
                  <a:srgbClr val="000000"/>
                </a:solidFill>
                <a:latin typeface="Muli Regular"/>
              </a:rPr>
              <a:t>ieving those results is no accident. It takes a clear set of goal</a:t>
            </a:r>
            <a:r>
              <a:rPr lang="en-US" sz="2799" dirty="0">
                <a:solidFill>
                  <a:srgbClr val="000000"/>
                </a:solidFill>
                <a:latin typeface="Muli Regular"/>
              </a:rPr>
              <a:t>s th</a:t>
            </a:r>
            <a:r>
              <a:rPr lang="en-US" sz="2800" dirty="0">
                <a:solidFill>
                  <a:srgbClr val="000000"/>
                </a:solidFill>
                <a:latin typeface="Muli Regular"/>
              </a:rPr>
              <a:t>at need to be planned right at the beginning. Whether it is your overall strategy or strategy for one particular cam</a:t>
            </a:r>
            <a:r>
              <a:rPr lang="en-US" sz="2799" dirty="0">
                <a:solidFill>
                  <a:srgbClr val="000000"/>
                </a:solidFill>
                <a:latin typeface="Muli Regular"/>
              </a:rPr>
              <a:t>paign, you need to be clear on what you are trying to achieve. </a:t>
            </a:r>
          </a:p>
          <a:p>
            <a:pPr>
              <a:lnSpc>
                <a:spcPts val="3919"/>
              </a:lnSpc>
            </a:pPr>
            <a:r>
              <a:rPr lang="en-US" sz="2799" dirty="0">
                <a:solidFill>
                  <a:srgbClr val="000000"/>
                </a:solidFill>
                <a:latin typeface="Muli Regular Bold"/>
              </a:rPr>
              <a:t> </a:t>
            </a:r>
          </a:p>
          <a:p>
            <a:pPr>
              <a:lnSpc>
                <a:spcPts val="3919"/>
              </a:lnSpc>
            </a:pPr>
            <a:r>
              <a:rPr lang="en-US" sz="2799" dirty="0">
                <a:solidFill>
                  <a:srgbClr val="000000"/>
                </a:solidFill>
                <a:latin typeface="Muli Regular Bold"/>
              </a:rPr>
              <a:t>Yes – Stay Consistent</a:t>
            </a:r>
          </a:p>
          <a:p>
            <a:pPr>
              <a:lnSpc>
                <a:spcPts val="3919"/>
              </a:lnSpc>
            </a:pPr>
            <a:r>
              <a:rPr lang="en-US" sz="2799" dirty="0">
                <a:solidFill>
                  <a:srgbClr val="000000"/>
                </a:solidFill>
                <a:latin typeface="Muli Regular"/>
              </a:rPr>
              <a:t>Then there is the mistake that a lot of businesses make. Once you reach a certain point, there is a temptation to think you’re above the game. No one is. The social media crowd is the classic example of the old adage—the customer is king. </a:t>
            </a:r>
          </a:p>
          <a:p>
            <a:pPr>
              <a:lnSpc>
                <a:spcPts val="3919"/>
              </a:lnSpc>
            </a:pPr>
            <a:r>
              <a:rPr lang="en-US" sz="2799" dirty="0">
                <a:solidFill>
                  <a:srgbClr val="000000"/>
                </a:solidFill>
                <a:latin typeface="Muli Regular Bold"/>
              </a:rPr>
              <a:t> </a:t>
            </a:r>
          </a:p>
          <a:p>
            <a:pPr>
              <a:lnSpc>
                <a:spcPts val="3919"/>
              </a:lnSpc>
            </a:pPr>
            <a:r>
              <a:rPr lang="en-US" sz="2799" dirty="0">
                <a:solidFill>
                  <a:srgbClr val="000000"/>
                </a:solidFill>
                <a:latin typeface="Muli Regular Bold"/>
              </a:rPr>
              <a:t>Yes – Take Advantage of Promoted Content Options</a:t>
            </a:r>
          </a:p>
          <a:p>
            <a:pPr>
              <a:lnSpc>
                <a:spcPts val="3919"/>
              </a:lnSpc>
            </a:pPr>
            <a:r>
              <a:rPr lang="en-US" sz="2799" dirty="0">
                <a:solidFill>
                  <a:srgbClr val="000000"/>
                </a:solidFill>
                <a:latin typeface="Muli Regular"/>
              </a:rPr>
              <a:t>If you don’t have a big budget or any for that matter, you will be relying on organic reach for your content. But if you can spare some moolah, there is the option of promoting your page and products.</a:t>
            </a:r>
          </a:p>
          <a:p>
            <a:pPr>
              <a:lnSpc>
                <a:spcPts val="3919"/>
              </a:lnSpc>
            </a:pPr>
            <a:endParaRPr lang="en-US" sz="2799" dirty="0">
              <a:solidFill>
                <a:srgbClr val="000000"/>
              </a:solidFill>
              <a:latin typeface="Muli Regular"/>
            </a:endParaRPr>
          </a:p>
          <a:p>
            <a:pPr>
              <a:lnSpc>
                <a:spcPts val="3919"/>
              </a:lnSpc>
            </a:pPr>
            <a:endParaRPr lang="en-US" sz="2799" dirty="0">
              <a:solidFill>
                <a:srgbClr val="000000"/>
              </a:solidFill>
              <a:latin typeface="Muli Regular"/>
            </a:endParaRP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62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681684" y="3086100"/>
            <a:ext cx="3260979"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11" end="11"/>
                                            </p:txEl>
                                          </p:spTgt>
                                        </p:tgtEl>
                                        <p:attrNameLst>
                                          <p:attrName>style.visibility</p:attrName>
                                        </p:attrNameLst>
                                      </p:cBhvr>
                                      <p:to>
                                        <p:strVal val="visible"/>
                                      </p:to>
                                    </p:set>
                                    <p:animEffect transition="in" filter="fade">
                                      <p:cBhvr>
                                        <p:cTn id="47"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242404"/>
            <a:ext cx="14341509" cy="77450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No – Don’t Overdo the Hashtags</a:t>
            </a:r>
          </a:p>
          <a:p>
            <a:pPr>
              <a:lnSpc>
                <a:spcPts val="3919"/>
              </a:lnSpc>
            </a:pPr>
            <a:r>
              <a:rPr lang="en-US" sz="2800" dirty="0">
                <a:solidFill>
                  <a:srgbClr val="FFFFFF"/>
                </a:solidFill>
                <a:latin typeface="Muli Regular"/>
              </a:rPr>
              <a:t>Then there are things you should never do. Hashtags are great but not if you overdo them. You might want to reach as many people as you can w</a:t>
            </a:r>
            <a:r>
              <a:rPr lang="en-US" sz="2799" dirty="0">
                <a:solidFill>
                  <a:srgbClr val="FFFFFF"/>
                </a:solidFill>
                <a:latin typeface="Muli Regular"/>
              </a:rPr>
              <a:t>i</a:t>
            </a:r>
            <a:r>
              <a:rPr lang="en-US" sz="2800" dirty="0">
                <a:solidFill>
                  <a:srgbClr val="FFFFFF"/>
                </a:solidFill>
                <a:latin typeface="Muli Regular"/>
              </a:rPr>
              <a:t>th these but too many hashtags are no longer the case and hence makes for a bad strategy. </a:t>
            </a:r>
          </a:p>
          <a:p>
            <a:pPr>
              <a:lnSpc>
                <a:spcPts val="3919"/>
              </a:lnSpc>
            </a:pPr>
            <a:r>
              <a:rPr lang="en-US" sz="2799" dirty="0">
                <a:solidFill>
                  <a:srgbClr val="FFFFFF"/>
                </a:solidFill>
                <a:latin typeface="Muli Regular Bold"/>
              </a:rPr>
              <a:t> </a:t>
            </a:r>
          </a:p>
          <a:p>
            <a:pPr>
              <a:lnSpc>
                <a:spcPts val="3919"/>
              </a:lnSpc>
            </a:pPr>
            <a:r>
              <a:rPr lang="en-US" sz="2799" dirty="0">
                <a:solidFill>
                  <a:srgbClr val="FFFFFF"/>
                </a:solidFill>
                <a:latin typeface="Muli Regular Bold"/>
              </a:rPr>
              <a:t>N</a:t>
            </a:r>
            <a:r>
              <a:rPr lang="en-US" sz="2800" dirty="0">
                <a:solidFill>
                  <a:srgbClr val="FFFFFF"/>
                </a:solidFill>
                <a:latin typeface="Muli Regular Bold"/>
              </a:rPr>
              <a:t>o – Check Your Spellings and Grammar</a:t>
            </a:r>
          </a:p>
          <a:p>
            <a:pPr>
              <a:lnSpc>
                <a:spcPts val="3919"/>
              </a:lnSpc>
            </a:pPr>
            <a:r>
              <a:rPr lang="en-US" sz="2800" dirty="0">
                <a:solidFill>
                  <a:srgbClr val="FFFFFF"/>
                </a:solidFill>
                <a:latin typeface="Muli Regular"/>
              </a:rPr>
              <a:t>This is just awful. You might be human and mistakes are a possibility. That is why you should have spell check enabled and then get someone else to take a look at your copy too.</a:t>
            </a:r>
          </a:p>
          <a:p>
            <a:pPr>
              <a:lnSpc>
                <a:spcPts val="3919"/>
              </a:lnSpc>
            </a:pPr>
            <a:r>
              <a:rPr lang="en-US" sz="2800" dirty="0">
                <a:solidFill>
                  <a:srgbClr val="FFFFFF"/>
                </a:solidFill>
                <a:latin typeface="Muli Regular Bold"/>
              </a:rPr>
              <a:t> </a:t>
            </a:r>
          </a:p>
          <a:p>
            <a:pPr>
              <a:lnSpc>
                <a:spcPts val="3919"/>
              </a:lnSpc>
            </a:pPr>
            <a:r>
              <a:rPr lang="en-US" sz="2800" dirty="0">
                <a:solidFill>
                  <a:srgbClr val="FFFFFF"/>
                </a:solidFill>
                <a:latin typeface="Muli Regular Bold"/>
              </a:rPr>
              <a:t>No – Don’t Spam</a:t>
            </a:r>
            <a:r>
              <a:rPr lang="en-US" sz="2799" dirty="0">
                <a:solidFill>
                  <a:srgbClr val="FFFFFF"/>
                </a:solidFill>
                <a:latin typeface="Muli Regular Bold"/>
              </a:rPr>
              <a:t> Them</a:t>
            </a:r>
          </a:p>
          <a:p>
            <a:pPr>
              <a:lnSpc>
                <a:spcPts val="3919"/>
              </a:lnSpc>
            </a:pPr>
            <a:r>
              <a:rPr lang="en-US" sz="2799" dirty="0">
                <a:solidFill>
                  <a:srgbClr val="FFFFFF"/>
                </a:solidFill>
                <a:latin typeface="Muli Regular"/>
              </a:rPr>
              <a:t>Some businesses still think that a lot of information gives the audience the chance to sit with all of it. Nope! People don’t want to be flooded with posts because it starts to feel like spam.</a:t>
            </a:r>
          </a:p>
          <a:p>
            <a:pPr>
              <a:lnSpc>
                <a:spcPts val="3919"/>
              </a:lnSpc>
            </a:pPr>
            <a:endParaRPr lang="en-US" sz="2799" dirty="0">
              <a:solidFill>
                <a:srgbClr val="FFFFFF"/>
              </a:solidFill>
              <a:latin typeface="Muli Regular"/>
            </a:endParaRP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54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33111" y="3386803"/>
            <a:ext cx="4042609" cy="3513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10" end="10"/>
                                            </p:txEl>
                                          </p:spTgt>
                                        </p:tgtEl>
                                        <p:attrNameLst>
                                          <p:attrName>style.visibility</p:attrName>
                                        </p:attrNameLst>
                                      </p:cBhvr>
                                      <p:to>
                                        <p:strVal val="visible"/>
                                      </p:to>
                                    </p:set>
                                    <p:animEffect transition="in" filter="fade">
                                      <p:cBhvr>
                                        <p:cTn id="47"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305273"/>
            <a:ext cx="14373855" cy="5329555"/>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No – Don’t Only Chase the Numbers</a:t>
            </a:r>
          </a:p>
          <a:p>
            <a:pPr>
              <a:lnSpc>
                <a:spcPts val="3919"/>
              </a:lnSpc>
            </a:pPr>
            <a:r>
              <a:rPr lang="en-US" sz="2799" dirty="0">
                <a:solidFill>
                  <a:srgbClr val="000000"/>
                </a:solidFill>
                <a:latin typeface="Muli Regular"/>
              </a:rPr>
              <a:t>Speak</a:t>
            </a:r>
            <a:r>
              <a:rPr lang="en-US" sz="2800" dirty="0">
                <a:solidFill>
                  <a:srgbClr val="000000"/>
                </a:solidFill>
                <a:latin typeface="Muli Regular"/>
              </a:rPr>
              <a:t>ing of followers, a lot of tricks we talked about in this book are about gaining an audience. But don’t restrict yourself to the numbers. Social media is a fickle place and consumers change their minds every day.</a:t>
            </a:r>
          </a:p>
          <a:p>
            <a:pPr>
              <a:lnSpc>
                <a:spcPts val="3919"/>
              </a:lnSpc>
            </a:pPr>
            <a:r>
              <a:rPr lang="en-US" sz="2799" dirty="0">
                <a:solidFill>
                  <a:srgbClr val="000000"/>
                </a:solidFill>
                <a:latin typeface="Muli Regular Bold"/>
              </a:rPr>
              <a:t> </a:t>
            </a:r>
          </a:p>
          <a:p>
            <a:pPr>
              <a:lnSpc>
                <a:spcPts val="3919"/>
              </a:lnSpc>
            </a:pPr>
            <a:r>
              <a:rPr lang="en-US" sz="2799" dirty="0">
                <a:solidFill>
                  <a:srgbClr val="000000"/>
                </a:solidFill>
                <a:latin typeface="Muli Regular Bold"/>
              </a:rPr>
              <a:t>No</a:t>
            </a:r>
            <a:r>
              <a:rPr lang="en-US" sz="2800" dirty="0">
                <a:solidFill>
                  <a:srgbClr val="000000"/>
                </a:solidFill>
                <a:latin typeface="Muli Regular Bold"/>
              </a:rPr>
              <a:t> – Voice of Authority, Yes but ‘Know It All’, No</a:t>
            </a:r>
          </a:p>
          <a:p>
            <a:pPr>
              <a:lnSpc>
                <a:spcPts val="3919"/>
              </a:lnSpc>
            </a:pPr>
            <a:r>
              <a:rPr lang="en-US" sz="2800" dirty="0">
                <a:solidFill>
                  <a:srgbClr val="000000"/>
                </a:solidFill>
                <a:latin typeface="Muli Regular"/>
              </a:rPr>
              <a:t>When you talk about your product or service or your industry, you want to sound like the voice of authority that you are. Be confident and knowledgeable but don’t be a showoff. That looks like arrogance and is condescending to your consumers.</a:t>
            </a:r>
          </a:p>
          <a:p>
            <a:pPr>
              <a:lnSpc>
                <a:spcPts val="3919"/>
              </a:lnSpc>
            </a:pPr>
            <a:endParaRPr lang="en-US" sz="2800" dirty="0">
              <a:solidFill>
                <a:srgbClr val="000000"/>
              </a:solidFill>
              <a:latin typeface="Muli Regular"/>
            </a:endParaRP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68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645586" y="5924380"/>
            <a:ext cx="5756969" cy="49294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611</Words>
  <Application>Microsoft Office PowerPoint</Application>
  <PresentationFormat>Custom</PresentationFormat>
  <Paragraphs>37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Muli Bold</vt:lpstr>
      <vt:lpstr>Muli Regular Bold</vt:lpstr>
      <vt:lpstr>Arial</vt:lpstr>
      <vt:lpstr>Muli Regular</vt:lpstr>
      <vt:lpstr>Calibri</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10 Social Media Do's and Don'ts</dc:title>
  <cp:lastModifiedBy>Raj Sidhu</cp:lastModifiedBy>
  <cp:revision>2</cp:revision>
  <dcterms:created xsi:type="dcterms:W3CDTF">2006-08-16T00:00:00Z</dcterms:created>
  <dcterms:modified xsi:type="dcterms:W3CDTF">2021-06-15T19:31:13Z</dcterms:modified>
  <dc:identifier>DAEf0NaiBKM</dc:identifier>
</cp:coreProperties>
</file>