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61" r:id="rId3"/>
    <p:sldId id="257" r:id="rId4"/>
    <p:sldId id="258" r:id="rId5"/>
    <p:sldId id="259" r:id="rId6"/>
    <p:sldId id="260" r:id="rId7"/>
  </p:sldIdLst>
  <p:sldSz cx="18288000" cy="10287000"/>
  <p:notesSz cx="6858000" cy="9144000"/>
  <p:embeddedFontLst>
    <p:embeddedFont>
      <p:font typeface="Calibri" panose="020F0502020204030204" pitchFamily="34" charset="0"/>
      <p:regular r:id="rId8"/>
      <p:bold r:id="rId9"/>
      <p:italic r:id="rId10"/>
      <p:boldItalic r:id="rId11"/>
    </p:embeddedFont>
    <p:embeddedFont>
      <p:font typeface="Muli Bold" panose="020B0604020202020204" charset="0"/>
      <p:regular r:id="rId12"/>
    </p:embeddedFont>
    <p:embeddedFont>
      <p:font typeface="Muli Regular" panose="020B0604020202020204" charset="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2" d="100"/>
          <a:sy n="42" d="100"/>
        </p:scale>
        <p:origin x="78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15816148-47A6-4EA7-A027-A4A37C763447}"/>
    <pc:docChg chg="addSld modSld">
      <pc:chgData name="Raj Sidhu" userId="a407544618101437" providerId="LiveId" clId="{15816148-47A6-4EA7-A027-A4A37C763447}" dt="2021-06-06T12:58:40.213" v="8" actId="680"/>
      <pc:docMkLst>
        <pc:docMk/>
      </pc:docMkLst>
      <pc:sldChg chg="modAnim">
        <pc:chgData name="Raj Sidhu" userId="a407544618101437" providerId="LiveId" clId="{15816148-47A6-4EA7-A027-A4A37C763447}" dt="2021-06-06T12:22:00.912" v="1"/>
        <pc:sldMkLst>
          <pc:docMk/>
          <pc:sldMk cId="0" sldId="257"/>
        </pc:sldMkLst>
      </pc:sldChg>
      <pc:sldChg chg="modAnim">
        <pc:chgData name="Raj Sidhu" userId="a407544618101437" providerId="LiveId" clId="{15816148-47A6-4EA7-A027-A4A37C763447}" dt="2021-06-06T12:22:05.905" v="3"/>
        <pc:sldMkLst>
          <pc:docMk/>
          <pc:sldMk cId="0" sldId="258"/>
        </pc:sldMkLst>
      </pc:sldChg>
      <pc:sldChg chg="modAnim">
        <pc:chgData name="Raj Sidhu" userId="a407544618101437" providerId="LiveId" clId="{15816148-47A6-4EA7-A027-A4A37C763447}" dt="2021-06-06T12:22:10.343" v="5"/>
        <pc:sldMkLst>
          <pc:docMk/>
          <pc:sldMk cId="0" sldId="259"/>
        </pc:sldMkLst>
      </pc:sldChg>
      <pc:sldChg chg="modAnim">
        <pc:chgData name="Raj Sidhu" userId="a407544618101437" providerId="LiveId" clId="{15816148-47A6-4EA7-A027-A4A37C763447}" dt="2021-06-06T12:22:16.594" v="7"/>
        <pc:sldMkLst>
          <pc:docMk/>
          <pc:sldMk cId="0" sldId="260"/>
        </pc:sldMkLst>
      </pc:sldChg>
      <pc:sldChg chg="new">
        <pc:chgData name="Raj Sidhu" userId="a407544618101437" providerId="LiveId" clId="{15816148-47A6-4EA7-A027-A4A37C763447}" dt="2021-06-06T12:58:40.213" v="8" actId="680"/>
        <pc:sldMkLst>
          <pc:docMk/>
          <pc:sldMk cId="3007816632"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svg"/><Relationship Id="rId7" Type="http://schemas.openxmlformats.org/officeDocument/2006/relationships/image" Target="../media/image1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382303" y="2162049"/>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sp>
        <p:nvSpPr>
          <p:cNvPr id="7" name="TextBox 7"/>
          <p:cNvSpPr txBox="1"/>
          <p:nvPr/>
        </p:nvSpPr>
        <p:spPr>
          <a:xfrm>
            <a:off x="1028700" y="1104900"/>
            <a:ext cx="7928190" cy="322265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What Is </a:t>
            </a:r>
          </a:p>
          <a:p>
            <a:pPr>
              <a:lnSpc>
                <a:spcPts val="8448"/>
              </a:lnSpc>
            </a:pPr>
            <a:r>
              <a:rPr lang="en-US" sz="7680" spc="-76">
                <a:solidFill>
                  <a:srgbClr val="79005E"/>
                </a:solidFill>
                <a:latin typeface="Muli Bold"/>
              </a:rPr>
              <a:t>Social Media Marketing?</a:t>
            </a:r>
          </a:p>
        </p:txBody>
      </p:sp>
      <p:pic>
        <p:nvPicPr>
          <p:cNvPr id="8" name="Picture 8"/>
          <p:cNvPicPr>
            <a:picLocks noChangeAspect="1"/>
          </p:cNvPicPr>
          <p:nvPr/>
        </p:nvPicPr>
        <p:blipFill>
          <a:blip r:embed="rId7">
            <a:alphaModFix amt="82000"/>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816823" y="3450925"/>
            <a:ext cx="6987456" cy="464665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816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553521"/>
            <a:ext cx="14537822" cy="629158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Using social media to your business’ advantage is not just a perk but in this day and age, it is practically mandatory. But the idea itself evolved from publishing when businesses wanted to create interest in their product or service. Soon, social media platforms were being used for word-of-mouth reasons to boost sales.</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Today, this realm of marketing involves so much more than just pushing content. It can be used to monitor conversations about the brand itself. Likes, shares, engagement with posts in general and tags are also extremely helpful indicators.</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These platforms can also be used to understand better ways of serving the brand’s customers—loyal and new ones—by using them as informal channels of customer service.</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30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281900" y="3464319"/>
            <a:ext cx="4365836"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1543996"/>
            <a:ext cx="14652984" cy="5316168"/>
          </a:xfrm>
          <a:prstGeom prst="rect">
            <a:avLst/>
          </a:prstGeom>
        </p:spPr>
        <p:txBody>
          <a:bodyPr lIns="0" tIns="0" rIns="0" bIns="0" rtlCol="0" anchor="t">
            <a:spAutoFit/>
          </a:bodyPr>
          <a:lstStyle/>
          <a:p>
            <a:pPr>
              <a:lnSpc>
                <a:spcPts val="3919"/>
              </a:lnSpc>
            </a:pPr>
            <a:r>
              <a:rPr lang="en-US" sz="2800" dirty="0">
                <a:solidFill>
                  <a:srgbClr val="000000"/>
                </a:solidFill>
                <a:latin typeface="Muli Regular"/>
              </a:rPr>
              <a:t>Businesses can also use this data to understand their appeal among different demographics and target new ones thanks to the wealth of data that is provided by the likes of Facebook, Twitter, Instagram, LinkedIn and YouTube.</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N</a:t>
            </a:r>
            <a:r>
              <a:rPr lang="en-US" sz="2800" dirty="0">
                <a:solidFill>
                  <a:srgbClr val="000000"/>
                </a:solidFill>
                <a:latin typeface="Muli Regular"/>
              </a:rPr>
              <a:t>ow, every business decides the kind of audience it wants to reach and creates ads </a:t>
            </a:r>
            <a:r>
              <a:rPr lang="en-US" sz="2799" dirty="0">
                <a:solidFill>
                  <a:srgbClr val="000000"/>
                </a:solidFill>
                <a:latin typeface="Muli Regular"/>
              </a:rPr>
              <a:t>on social media for those highly targeted groups of individuals. This is referred to as social media advertising and the entire process is called social media management or SMM. This includes creating posts in text, publishing pictures and videos and making content that, in general, creates a discussion among the audience about your products and servicing. This also includes paid advertising.</a:t>
            </a:r>
          </a:p>
          <a:p>
            <a:pPr>
              <a:lnSpc>
                <a:spcPts val="3919"/>
              </a:lnSpc>
            </a:pPr>
            <a:endParaRPr lang="en-US" sz="2799" dirty="0">
              <a:solidFill>
                <a:srgbClr val="000000"/>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48000"/>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198156">
            <a:off x="10281344" y="6774624"/>
            <a:ext cx="4620482" cy="53804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981043"/>
            <a:ext cx="14341509" cy="5316168"/>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The first part of this is to make a plan that will help your business reach its goals. You need to understand:</a:t>
            </a:r>
          </a:p>
          <a:p>
            <a:pPr>
              <a:lnSpc>
                <a:spcPts val="3919"/>
              </a:lnSpc>
            </a:pPr>
            <a:r>
              <a:rPr lang="en-US" sz="2800" dirty="0">
                <a:solidFill>
                  <a:srgbClr val="FFFFFF"/>
                </a:solidFill>
                <a:latin typeface="Muli Regular"/>
              </a:rPr>
              <a:t> </a:t>
            </a:r>
          </a:p>
          <a:p>
            <a:pPr marL="604519" lvl="1" indent="-302260">
              <a:lnSpc>
                <a:spcPts val="3919"/>
              </a:lnSpc>
              <a:buFont typeface="Arial"/>
              <a:buChar char="•"/>
            </a:pPr>
            <a:r>
              <a:rPr lang="en-US" sz="2800" dirty="0">
                <a:solidFill>
                  <a:srgbClr val="FFFFFF"/>
                </a:solidFill>
                <a:latin typeface="Muli Regular"/>
              </a:rPr>
              <a:t>What is your target audience demographic?</a:t>
            </a:r>
          </a:p>
          <a:p>
            <a:pPr marL="604519" lvl="1" indent="-302260">
              <a:lnSpc>
                <a:spcPts val="3919"/>
              </a:lnSpc>
              <a:buFont typeface="Arial"/>
              <a:buChar char="•"/>
            </a:pPr>
            <a:r>
              <a:rPr lang="en-US" sz="2799" dirty="0">
                <a:solidFill>
                  <a:srgbClr val="FFFFFF"/>
                </a:solidFill>
                <a:latin typeface="Muli Regular"/>
              </a:rPr>
              <a:t>What</a:t>
            </a:r>
            <a:r>
              <a:rPr lang="en-US" sz="2800" dirty="0">
                <a:solidFill>
                  <a:srgbClr val="FFFFFF"/>
                </a:solidFill>
                <a:latin typeface="Muli Regular"/>
              </a:rPr>
              <a:t> do you want to accomplish specifically with social media marketing?</a:t>
            </a:r>
          </a:p>
          <a:p>
            <a:pPr marL="604519" lvl="1" indent="-302260">
              <a:lnSpc>
                <a:spcPts val="3919"/>
              </a:lnSpc>
              <a:buFont typeface="Arial"/>
              <a:buChar char="•"/>
            </a:pPr>
            <a:r>
              <a:rPr lang="en-US" sz="2800" dirty="0">
                <a:solidFill>
                  <a:srgbClr val="FFFFFF"/>
                </a:solidFill>
                <a:latin typeface="Muli Regular"/>
              </a:rPr>
              <a:t>Which platforms does your target audience spend most of its time on?</a:t>
            </a:r>
          </a:p>
          <a:p>
            <a:pPr marL="604519" lvl="1" indent="-302260">
              <a:lnSpc>
                <a:spcPts val="3919"/>
              </a:lnSpc>
              <a:buFont typeface="Arial"/>
              <a:buChar char="•"/>
            </a:pPr>
            <a:r>
              <a:rPr lang="en-US" sz="2800" dirty="0">
                <a:solidFill>
                  <a:srgbClr val="FFFFFF"/>
                </a:solidFill>
                <a:latin typeface="Muli Regular"/>
              </a:rPr>
              <a:t>What is the message you want to send?</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a:t>
            </a:r>
            <a:r>
              <a:rPr lang="en-US" sz="2799" dirty="0">
                <a:solidFill>
                  <a:srgbClr val="FFFFFF"/>
                </a:solidFill>
                <a:latin typeface="Muli Regular"/>
              </a:rPr>
              <a:t>his way you will be in a better position to create content that is tailor-made to the audience you intend to target.</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32999"/>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864994" y="3193781"/>
            <a:ext cx="4578844" cy="44586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5" end="5"/>
                                            </p:txEl>
                                          </p:spTgt>
                                        </p:tgtEl>
                                        <p:attrNameLst>
                                          <p:attrName>style.visibility</p:attrName>
                                        </p:attrNameLst>
                                      </p:cBhvr>
                                      <p:to>
                                        <p:strVal val="visible"/>
                                      </p:to>
                                    </p:set>
                                    <p:animEffect transition="in" filter="fade">
                                      <p:cBhvr>
                                        <p:cTn id="24" dur="500"/>
                                        <p:tgtEl>
                                          <p:spTgt spid="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animEffect transition="in" filter="fade">
                                      <p:cBhvr>
                                        <p:cTn id="29" dur="500"/>
                                        <p:tgtEl>
                                          <p:spTgt spid="7">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xEl>
                                              <p:pRg st="7" end="7"/>
                                            </p:txEl>
                                          </p:spTgt>
                                        </p:tgtEl>
                                        <p:attrNameLst>
                                          <p:attrName>style.visibility</p:attrName>
                                        </p:attrNameLst>
                                      </p:cBhvr>
                                      <p:to>
                                        <p:strVal val="visible"/>
                                      </p:to>
                                    </p:set>
                                    <p:animEffect transition="in" filter="fade">
                                      <p:cBhvr>
                                        <p:cTn id="34" dur="500"/>
                                        <p:tgtEl>
                                          <p:spTgt spid="7">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xEl>
                                              <p:pRg st="9" end="9"/>
                                            </p:txEl>
                                          </p:spTgt>
                                        </p:tgtEl>
                                        <p:attrNameLst>
                                          <p:attrName>style.visibility</p:attrName>
                                        </p:attrNameLst>
                                      </p:cBhvr>
                                      <p:to>
                                        <p:strVal val="visible"/>
                                      </p:to>
                                    </p:set>
                                    <p:animEffect transition="in" filter="fade">
                                      <p:cBhvr>
                                        <p:cTn id="39"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971550"/>
            <a:ext cx="14373855" cy="8244205"/>
          </a:xfrm>
          <a:prstGeom prst="rect">
            <a:avLst/>
          </a:prstGeom>
        </p:spPr>
        <p:txBody>
          <a:bodyPr lIns="0" tIns="0" rIns="0" bIns="0" rtlCol="0" anchor="t">
            <a:spAutoFit/>
          </a:bodyPr>
          <a:lstStyle/>
          <a:p>
            <a:pPr>
              <a:lnSpc>
                <a:spcPts val="3919"/>
              </a:lnSpc>
            </a:pPr>
            <a:r>
              <a:rPr lang="en-US" sz="2800" dirty="0">
                <a:solidFill>
                  <a:srgbClr val="000000"/>
                </a:solidFill>
                <a:latin typeface="Muli Regular"/>
              </a:rPr>
              <a:t>According to </a:t>
            </a:r>
            <a:r>
              <a:rPr lang="en-US" sz="2800" dirty="0" err="1">
                <a:solidFill>
                  <a:srgbClr val="000000"/>
                </a:solidFill>
                <a:latin typeface="Muli Regular"/>
              </a:rPr>
              <a:t>Oberlo</a:t>
            </a:r>
            <a:r>
              <a:rPr lang="en-US" sz="2800" dirty="0">
                <a:solidFill>
                  <a:srgbClr val="000000"/>
                </a:solidFill>
                <a:latin typeface="Muli Regular"/>
              </a:rPr>
              <a:t>:</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ea typeface="Muli Regular"/>
              </a:rPr>
              <a:t>● 90.4 percent of millennials are active social media users.</a:t>
            </a:r>
          </a:p>
          <a:p>
            <a:pPr>
              <a:lnSpc>
                <a:spcPts val="3919"/>
              </a:lnSpc>
            </a:pPr>
            <a:r>
              <a:rPr lang="en-US" sz="2800" dirty="0">
                <a:solidFill>
                  <a:srgbClr val="000000"/>
                </a:solidFill>
                <a:ea typeface="Muli Regular"/>
              </a:rPr>
              <a:t>● 77.5 percent of Gen Z use social media vigorously.</a:t>
            </a:r>
          </a:p>
          <a:p>
            <a:pPr>
              <a:lnSpc>
                <a:spcPts val="3919"/>
              </a:lnSpc>
            </a:pPr>
            <a:r>
              <a:rPr lang="en-US" sz="2800" dirty="0">
                <a:solidFill>
                  <a:srgbClr val="000000"/>
                </a:solidFill>
                <a:ea typeface="Muli Regular"/>
              </a:rPr>
              <a:t>● 48.2 percent of baby boomers do the same.</a:t>
            </a:r>
          </a:p>
          <a:p>
            <a:pPr>
              <a:lnSpc>
                <a:spcPts val="3919"/>
              </a:lnSpc>
            </a:pPr>
            <a:r>
              <a:rPr lang="en-US" sz="2800" dirty="0">
                <a:solidFill>
                  <a:srgbClr val="000000"/>
                </a:solidFill>
                <a:ea typeface="Muli Regular"/>
              </a:rPr>
              <a:t>● 71 percent of consumers recommend a brand to their friends and family members if they have had a good experience with said brand on social media.</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So, no matter who you are trying to reach, having a social media strategy is key to the success of your brand. People from different walks of life, from age groups across the globe, are logging into their social media accounts several times a day to connect with individuals and businesses alike.</a:t>
            </a:r>
          </a:p>
          <a:p>
            <a:pPr>
              <a:lnSpc>
                <a:spcPts val="3919"/>
              </a:lnSpc>
            </a:pPr>
            <a:endParaRPr lang="en-US" sz="2800" dirty="0">
              <a:solidFill>
                <a:srgbClr val="000000"/>
              </a:solidFill>
              <a:latin typeface="Muli Regular"/>
            </a:endParaRPr>
          </a:p>
          <a:p>
            <a:pPr>
              <a:lnSpc>
                <a:spcPts val="3919"/>
              </a:lnSpc>
            </a:pPr>
            <a:r>
              <a:rPr lang="en-US" sz="2799" dirty="0">
                <a:solidFill>
                  <a:srgbClr val="000000"/>
                </a:solidFill>
                <a:latin typeface="Muli Regular"/>
              </a:rPr>
              <a:t>It’s a great place for them to find what they want and even for businesses, it is a great place to understand consumer behavior. That is why investing in social media marketing is a sustainable way of ensuring the growth of a business.</a:t>
            </a:r>
          </a:p>
          <a:p>
            <a:pPr>
              <a:lnSpc>
                <a:spcPts val="3919"/>
              </a:lnSpc>
            </a:pPr>
            <a:endParaRPr lang="en-US" sz="2799" dirty="0">
              <a:solidFill>
                <a:srgbClr val="000000"/>
              </a:solidFill>
              <a:latin typeface="Muli Regular"/>
            </a:endParaRPr>
          </a:p>
        </p:txBody>
      </p:sp>
      <p:pic>
        <p:nvPicPr>
          <p:cNvPr id="8" name="Picture 8"/>
          <p:cNvPicPr>
            <a:picLocks noChangeAspect="1"/>
          </p:cNvPicPr>
          <p:nvPr/>
        </p:nvPicPr>
        <p:blipFill>
          <a:blip r:embed="rId8">
            <a:alphaModFix amt="46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402555" y="3875416"/>
            <a:ext cx="4281296" cy="4163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9" end="9"/>
                                            </p:txEl>
                                          </p:spTgt>
                                        </p:tgtEl>
                                        <p:attrNameLst>
                                          <p:attrName>style.visibility</p:attrName>
                                        </p:attrNameLst>
                                      </p:cBhvr>
                                      <p:to>
                                        <p:strVal val="visible"/>
                                      </p:to>
                                    </p:set>
                                    <p:animEffect transition="in" filter="fade">
                                      <p:cBhvr>
                                        <p:cTn id="47"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416</TotalTime>
  <Words>529</Words>
  <Application>Microsoft Office PowerPoint</Application>
  <PresentationFormat>Custom</PresentationFormat>
  <Paragraphs>32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Muli Bold</vt:lpstr>
      <vt:lpstr>Arial</vt:lpstr>
      <vt:lpstr>Muli Regular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What Is Social Media Marketing?</dc:title>
  <cp:lastModifiedBy>Raj Sidhu</cp:lastModifiedBy>
  <cp:revision>2</cp:revision>
  <dcterms:created xsi:type="dcterms:W3CDTF">2006-08-16T00:00:00Z</dcterms:created>
  <dcterms:modified xsi:type="dcterms:W3CDTF">2021-06-06T19:18:16Z</dcterms:modified>
  <dc:identifier>DAEfztTmx7U</dc:identifier>
</cp:coreProperties>
</file>