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Lst>
  <p:sldSz cx="18288000" cy="10287000"/>
  <p:notesSz cx="6858000" cy="9144000"/>
  <p:embeddedFontLst>
    <p:embeddedFont>
      <p:font typeface="Calibri" panose="020F0502020204030204" pitchFamily="34" charset="0"/>
      <p:regular r:id="rId8"/>
      <p:bold r:id="rId9"/>
      <p:italic r:id="rId10"/>
      <p:boldItalic r:id="rId11"/>
    </p:embeddedFont>
    <p:embeddedFont>
      <p:font typeface="Muli Bold" panose="020B0604020202020204" charset="0"/>
      <p:regular r:id="rId12"/>
    </p:embeddedFont>
    <p:embeddedFont>
      <p:font typeface="Muli Regular" panose="020B0604020202020204" charset="0"/>
      <p:regular r:id="rId13"/>
    </p:embeddedFont>
    <p:embeddedFont>
      <p:font typeface="Muli Regular Bold" panose="020B0604020202020204" charset="0"/>
      <p:regular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2" d="100"/>
          <a:sy n="42" d="100"/>
        </p:scale>
        <p:origin x="78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5.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font" Target="fonts/font3.fntdata"/><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 Sidhu" userId="a407544618101437" providerId="LiveId" clId="{6569CE17-6019-480F-8E37-8989D89EB9D5}"/>
    <pc:docChg chg="modSld">
      <pc:chgData name="Raj Sidhu" userId="a407544618101437" providerId="LiveId" clId="{6569CE17-6019-480F-8E37-8989D89EB9D5}" dt="2021-06-06T19:29:08.267" v="9"/>
      <pc:docMkLst>
        <pc:docMk/>
      </pc:docMkLst>
      <pc:sldChg chg="modAnim">
        <pc:chgData name="Raj Sidhu" userId="a407544618101437" providerId="LiveId" clId="{6569CE17-6019-480F-8E37-8989D89EB9D5}" dt="2021-06-06T19:28:52.705" v="1"/>
        <pc:sldMkLst>
          <pc:docMk/>
          <pc:sldMk cId="0" sldId="257"/>
        </pc:sldMkLst>
      </pc:sldChg>
      <pc:sldChg chg="modAnim">
        <pc:chgData name="Raj Sidhu" userId="a407544618101437" providerId="LiveId" clId="{6569CE17-6019-480F-8E37-8989D89EB9D5}" dt="2021-06-06T19:28:56.379" v="3"/>
        <pc:sldMkLst>
          <pc:docMk/>
          <pc:sldMk cId="0" sldId="258"/>
        </pc:sldMkLst>
      </pc:sldChg>
      <pc:sldChg chg="modAnim">
        <pc:chgData name="Raj Sidhu" userId="a407544618101437" providerId="LiveId" clId="{6569CE17-6019-480F-8E37-8989D89EB9D5}" dt="2021-06-06T19:29:00.340" v="5"/>
        <pc:sldMkLst>
          <pc:docMk/>
          <pc:sldMk cId="0" sldId="259"/>
        </pc:sldMkLst>
      </pc:sldChg>
      <pc:sldChg chg="modAnim">
        <pc:chgData name="Raj Sidhu" userId="a407544618101437" providerId="LiveId" clId="{6569CE17-6019-480F-8E37-8989D89EB9D5}" dt="2021-06-06T19:29:03.869" v="7"/>
        <pc:sldMkLst>
          <pc:docMk/>
          <pc:sldMk cId="0" sldId="260"/>
        </pc:sldMkLst>
      </pc:sldChg>
      <pc:sldChg chg="modAnim">
        <pc:chgData name="Raj Sidhu" userId="a407544618101437" providerId="LiveId" clId="{6569CE17-6019-480F-8E37-8989D89EB9D5}" dt="2021-06-06T19:29:08.267" v="9"/>
        <pc:sldMkLst>
          <pc:docMk/>
          <pc:sldMk cId="0" sldId="26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7.svg"/><Relationship Id="rId4" Type="http://schemas.openxmlformats.org/officeDocument/2006/relationships/image" Target="../media/image3.sv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9.sv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svg"/><Relationship Id="rId7" Type="http://schemas.openxmlformats.org/officeDocument/2006/relationships/image" Target="../media/image1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1.sv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1450392"/>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971832"/>
            <a:ext cx="2151110" cy="2000532"/>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234996" y="9042598"/>
            <a:ext cx="2151110" cy="2000532"/>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18997">
            <a:off x="13382303" y="2162049"/>
            <a:ext cx="2167735" cy="888771"/>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956890" y="4054023"/>
            <a:ext cx="2343655" cy="960898"/>
          </a:xfrm>
          <a:prstGeom prst="rect">
            <a:avLst/>
          </a:prstGeom>
        </p:spPr>
      </p:pic>
      <p:sp>
        <p:nvSpPr>
          <p:cNvPr id="7" name="TextBox 7"/>
          <p:cNvSpPr txBox="1"/>
          <p:nvPr/>
        </p:nvSpPr>
        <p:spPr>
          <a:xfrm>
            <a:off x="1028700" y="1104900"/>
            <a:ext cx="8439898" cy="3222658"/>
          </a:xfrm>
          <a:prstGeom prst="rect">
            <a:avLst/>
          </a:prstGeom>
        </p:spPr>
        <p:txBody>
          <a:bodyPr lIns="0" tIns="0" rIns="0" bIns="0" rtlCol="0" anchor="t">
            <a:spAutoFit/>
          </a:bodyPr>
          <a:lstStyle/>
          <a:p>
            <a:pPr>
              <a:lnSpc>
                <a:spcPts val="8448"/>
              </a:lnSpc>
            </a:pPr>
            <a:r>
              <a:rPr lang="en-US" sz="7680" spc="-76">
                <a:solidFill>
                  <a:srgbClr val="79005E"/>
                </a:solidFill>
                <a:latin typeface="Muli Bold"/>
              </a:rPr>
              <a:t>How to Use Social Platforms to Grow Your Business</a:t>
            </a:r>
          </a:p>
        </p:txBody>
      </p:sp>
      <p:pic>
        <p:nvPicPr>
          <p:cNvPr id="8" name="Picture 8"/>
          <p:cNvPicPr>
            <a:picLocks noChangeAspect="1"/>
          </p:cNvPicPr>
          <p:nvPr/>
        </p:nvPicPr>
        <p:blipFill>
          <a:blip r:embed="rId7">
            <a:alphaModFix amt="73000"/>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918706" y="3450925"/>
            <a:ext cx="5314849" cy="504910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596025"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1291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274855"/>
            <a:ext cx="14537822" cy="7263130"/>
          </a:xfrm>
          <a:prstGeom prst="rect">
            <a:avLst/>
          </a:prstGeom>
        </p:spPr>
        <p:txBody>
          <a:bodyPr lIns="0" tIns="0" rIns="0" bIns="0" rtlCol="0" anchor="t">
            <a:spAutoFit/>
          </a:bodyPr>
          <a:lstStyle/>
          <a:p>
            <a:pPr>
              <a:lnSpc>
                <a:spcPts val="3919"/>
              </a:lnSpc>
            </a:pPr>
            <a:r>
              <a:rPr lang="en-US" sz="2800" dirty="0">
                <a:solidFill>
                  <a:srgbClr val="FFFFFF"/>
                </a:solidFill>
                <a:latin typeface="Muli Regular"/>
              </a:rPr>
              <a:t>More than 50 percent of the world’s population is using social media actively. That’s more than 4.3 billion people. And they are all waiting to be turned into your loyal customers. A good social media strategy can do just that and here are a few things you need to start with.</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Bold"/>
              </a:rPr>
              <a:t>Pick the Right Platform for Your Brand</a:t>
            </a:r>
          </a:p>
          <a:p>
            <a:pPr>
              <a:lnSpc>
                <a:spcPts val="3919"/>
              </a:lnSpc>
            </a:pPr>
            <a:endParaRPr lang="en-US" sz="2800" dirty="0">
              <a:solidFill>
                <a:srgbClr val="FFFFFF"/>
              </a:solidFill>
              <a:latin typeface="Muli Regular Bold"/>
            </a:endParaRPr>
          </a:p>
          <a:p>
            <a:pPr>
              <a:lnSpc>
                <a:spcPts val="3919"/>
              </a:lnSpc>
            </a:pPr>
            <a:r>
              <a:rPr lang="en-US" sz="2800" dirty="0">
                <a:solidFill>
                  <a:srgbClr val="FFFFFF"/>
                </a:solidFill>
                <a:latin typeface="Muli Regular"/>
              </a:rPr>
              <a:t>The first thing to do is to pick a platform that is right for your brand. That requires looking into the kind of customers you want to target and understanding where they spend most of their time.</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This is not a place for guesswork. Instinct is to believe that baby boomers don’t spend too much time on social media and Gen Z audience spends a lot of their time on </a:t>
            </a:r>
            <a:r>
              <a:rPr lang="en-US" sz="2800" dirty="0" err="1">
                <a:solidFill>
                  <a:srgbClr val="FFFFFF"/>
                </a:solidFill>
                <a:latin typeface="Muli Regular"/>
              </a:rPr>
              <a:t>TikTok</a:t>
            </a:r>
            <a:r>
              <a:rPr lang="en-US" sz="2800" dirty="0">
                <a:solidFill>
                  <a:srgbClr val="FFFFFF"/>
                </a:solidFill>
                <a:latin typeface="Muli Regular"/>
              </a:rPr>
              <a:t> and Instagram instead of Facebook. But follow research.</a:t>
            </a:r>
          </a:p>
          <a:p>
            <a:pPr>
              <a:lnSpc>
                <a:spcPts val="3919"/>
              </a:lnSpc>
            </a:pPr>
            <a:endParaRPr lang="en-US" sz="2800" dirty="0">
              <a:solidFill>
                <a:srgbClr val="FFFFFF"/>
              </a:solidFill>
              <a:latin typeface="Muli Regular"/>
            </a:endParaRPr>
          </a:p>
        </p:txBody>
      </p:sp>
      <p:pic>
        <p:nvPicPr>
          <p:cNvPr id="8" name="Picture 8"/>
          <p:cNvPicPr>
            <a:picLocks noChangeAspect="1"/>
          </p:cNvPicPr>
          <p:nvPr/>
        </p:nvPicPr>
        <p:blipFill>
          <a:blip r:embed="rId8">
            <a:alphaModFix amt="40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396602" y="2634554"/>
            <a:ext cx="3084839" cy="310034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5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34750" y="234750"/>
              <a:ext cx="490920" cy="490920"/>
            </a:xfrm>
            <a:prstGeom prst="rect">
              <a:avLst/>
            </a:prstGeom>
          </p:spPr>
        </p:pic>
      </p:grpSp>
      <p:sp>
        <p:nvSpPr>
          <p:cNvPr id="7" name="TextBox 7"/>
          <p:cNvSpPr txBox="1"/>
          <p:nvPr/>
        </p:nvSpPr>
        <p:spPr>
          <a:xfrm>
            <a:off x="1028700" y="1631320"/>
            <a:ext cx="14652984" cy="4344618"/>
          </a:xfrm>
          <a:prstGeom prst="rect">
            <a:avLst/>
          </a:prstGeom>
        </p:spPr>
        <p:txBody>
          <a:bodyPr lIns="0" tIns="0" rIns="0" bIns="0" rtlCol="0" anchor="t">
            <a:spAutoFit/>
          </a:bodyPr>
          <a:lstStyle/>
          <a:p>
            <a:pPr>
              <a:lnSpc>
                <a:spcPts val="3919"/>
              </a:lnSpc>
            </a:pPr>
            <a:r>
              <a:rPr lang="en-US" sz="2800" dirty="0">
                <a:solidFill>
                  <a:srgbClr val="000000"/>
                </a:solidFill>
                <a:latin typeface="Muli Regular"/>
              </a:rPr>
              <a:t>Facebook and Pinterest are still quite popular among adults who are over 60. There is a growing audience among adults over 65 years of age on Facebook. </a:t>
            </a:r>
            <a:r>
              <a:rPr lang="en-US" sz="2800" dirty="0" err="1">
                <a:solidFill>
                  <a:srgbClr val="000000"/>
                </a:solidFill>
                <a:latin typeface="Muli Regular"/>
              </a:rPr>
              <a:t>TikTok</a:t>
            </a:r>
            <a:r>
              <a:rPr lang="en-US" sz="2800" dirty="0">
                <a:solidFill>
                  <a:srgbClr val="000000"/>
                </a:solidFill>
                <a:latin typeface="Muli Regular"/>
              </a:rPr>
              <a:t> is another platform where brands are</a:t>
            </a:r>
            <a:r>
              <a:rPr lang="en-US" sz="2799" dirty="0">
                <a:solidFill>
                  <a:srgbClr val="000000"/>
                </a:solidFill>
                <a:latin typeface="Muli Regular"/>
              </a:rPr>
              <a:t> starting t</a:t>
            </a:r>
            <a:r>
              <a:rPr lang="en-US" sz="2800" dirty="0">
                <a:solidFill>
                  <a:srgbClr val="000000"/>
                </a:solidFill>
                <a:latin typeface="Muli Regular"/>
              </a:rPr>
              <a:t>o experiment with advertising because of its popularity among the Gen Z crowd. </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Y</a:t>
            </a:r>
            <a:r>
              <a:rPr lang="en-US" sz="2799" dirty="0">
                <a:solidFill>
                  <a:srgbClr val="000000"/>
                </a:solidFill>
                <a:latin typeface="Muli Regular"/>
              </a:rPr>
              <a:t>our social media strategy has to be specific to your brand and its potential customers. And you don’t have to stick to just one platform. The best way to reach a range of businesses is to try different platforms and channels to meet your goals.</a:t>
            </a:r>
          </a:p>
          <a:p>
            <a:pPr>
              <a:lnSpc>
                <a:spcPts val="3919"/>
              </a:lnSpc>
            </a:pPr>
            <a:endParaRPr lang="en-US" sz="2799" dirty="0">
              <a:solidFill>
                <a:srgbClr val="000000"/>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9">
            <a:alphaModFix amt="4499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0245159" y="6265163"/>
            <a:ext cx="5614510" cy="57072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971550"/>
            <a:ext cx="14341509" cy="7745043"/>
          </a:xfrm>
          <a:prstGeom prst="rect">
            <a:avLst/>
          </a:prstGeom>
        </p:spPr>
        <p:txBody>
          <a:bodyPr lIns="0" tIns="0" rIns="0" bIns="0" rtlCol="0" anchor="t">
            <a:spAutoFit/>
          </a:bodyPr>
          <a:lstStyle/>
          <a:p>
            <a:pPr>
              <a:lnSpc>
                <a:spcPts val="3919"/>
              </a:lnSpc>
            </a:pPr>
            <a:r>
              <a:rPr lang="en-US" sz="2800" dirty="0">
                <a:solidFill>
                  <a:srgbClr val="FFFFFF"/>
                </a:solidFill>
                <a:latin typeface="Muli Regular Bold"/>
              </a:rPr>
              <a:t>Make a Plan for Your Audience</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The next step is to make a plan for your specific audience. Social media’s efficiency lies in the fact that it gives you the ability to micro-target the audience. So, you need to study demographics </a:t>
            </a:r>
            <a:r>
              <a:rPr lang="en-US" sz="2799" dirty="0">
                <a:solidFill>
                  <a:srgbClr val="FFFFFF"/>
                </a:solidFill>
                <a:latin typeface="Muli Regular"/>
              </a:rPr>
              <a:t>an</a:t>
            </a:r>
            <a:r>
              <a:rPr lang="en-US" sz="2800" dirty="0">
                <a:solidFill>
                  <a:srgbClr val="FFFFFF"/>
                </a:solidFill>
                <a:latin typeface="Muli Regular"/>
              </a:rPr>
              <a:t>d understand them first.</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Start by looking at your existing customers. Check your social media analytics to understand their behavior. Look into the data on who is your buyer and how they are connecting with you on any of these platforms. Gather information on the kind of hashtags and referrals for your website.</a:t>
            </a:r>
          </a:p>
          <a:p>
            <a:pPr>
              <a:lnSpc>
                <a:spcPts val="3919"/>
              </a:lnSpc>
            </a:pPr>
            <a:r>
              <a:rPr lang="en-US" sz="2799" dirty="0">
                <a:solidFill>
                  <a:srgbClr val="FFFFFF"/>
                </a:solidFill>
                <a:latin typeface="Muli Regular"/>
              </a:rPr>
              <a:t> </a:t>
            </a:r>
          </a:p>
          <a:p>
            <a:pPr>
              <a:lnSpc>
                <a:spcPts val="3919"/>
              </a:lnSpc>
            </a:pPr>
            <a:r>
              <a:rPr lang="en-US" sz="2800" dirty="0">
                <a:solidFill>
                  <a:srgbClr val="FFFFFF"/>
                </a:solidFill>
                <a:latin typeface="Muli Regular"/>
              </a:rPr>
              <a:t>T</a:t>
            </a:r>
            <a:r>
              <a:rPr lang="en-US" sz="2799" dirty="0">
                <a:solidFill>
                  <a:srgbClr val="FFFFFF"/>
                </a:solidFill>
                <a:latin typeface="Muli Regular"/>
              </a:rPr>
              <a:t>hat gives you a deeper look into your audience. Using that data, you can create what is called a buyer’s persona. That will help you understand the best way to speak with your customers.</a:t>
            </a:r>
          </a:p>
          <a:p>
            <a:pPr>
              <a:lnSpc>
                <a:spcPts val="3919"/>
              </a:lnSpc>
            </a:pPr>
            <a:endParaRPr lang="en-US" sz="2799" dirty="0">
              <a:solidFill>
                <a:srgbClr val="FFFFFF"/>
              </a:solidFill>
              <a:latin typeface="Muli Regular"/>
            </a:endParaRPr>
          </a:p>
          <a:p>
            <a:pPr>
              <a:lnSpc>
                <a:spcPts val="3919"/>
              </a:lnSpc>
            </a:pPr>
            <a:endParaRPr lang="en-US" sz="2799" dirty="0">
              <a:solidFill>
                <a:srgbClr val="FFFFFF"/>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52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148449" y="3275209"/>
            <a:ext cx="3736581" cy="37365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9" end="9"/>
                                            </p:txEl>
                                          </p:spTgt>
                                        </p:tgtEl>
                                        <p:attrNameLst>
                                          <p:attrName>style.visibility</p:attrName>
                                        </p:attrNameLst>
                                      </p:cBhvr>
                                      <p:to>
                                        <p:strVal val="visible"/>
                                      </p:to>
                                    </p:set>
                                    <p:animEffect transition="in" filter="fade">
                                      <p:cBhvr>
                                        <p:cTn id="42"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543996"/>
            <a:ext cx="14373855" cy="5815330"/>
          </a:xfrm>
          <a:prstGeom prst="rect">
            <a:avLst/>
          </a:prstGeom>
        </p:spPr>
        <p:txBody>
          <a:bodyPr lIns="0" tIns="0" rIns="0" bIns="0" rtlCol="0" anchor="t">
            <a:spAutoFit/>
          </a:bodyPr>
          <a:lstStyle/>
          <a:p>
            <a:pPr>
              <a:lnSpc>
                <a:spcPts val="3919"/>
              </a:lnSpc>
            </a:pPr>
            <a:r>
              <a:rPr lang="en-US" sz="2800" dirty="0">
                <a:solidFill>
                  <a:srgbClr val="000000"/>
                </a:solidFill>
                <a:latin typeface="Muli Regular"/>
              </a:rPr>
              <a:t>Over 44 percent of internet users make use of social media to look up brands and their products. That means, if you run a good strategy, you have the opportunity to grab their eyeballs. If you stand out from the crowd, you might even be able to turn them into loyal customers.</a:t>
            </a:r>
          </a:p>
          <a:p>
            <a:pPr>
              <a:lnSpc>
                <a:spcPts val="3919"/>
              </a:lnSpc>
            </a:pPr>
            <a:r>
              <a:rPr lang="en-US" sz="2799" dirty="0">
                <a:solidFill>
                  <a:srgbClr val="000000"/>
                </a:solidFill>
                <a:latin typeface="Muli Regular"/>
              </a:rPr>
              <a:t> </a:t>
            </a:r>
          </a:p>
          <a:p>
            <a:pPr>
              <a:lnSpc>
                <a:spcPts val="3919"/>
              </a:lnSpc>
            </a:pPr>
            <a:r>
              <a:rPr lang="en-US" sz="2800" dirty="0">
                <a:solidFill>
                  <a:srgbClr val="000000"/>
                </a:solidFill>
                <a:latin typeface="Muli Regular"/>
              </a:rPr>
              <a:t>So, how do you stand out from the crowd? </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For instance, at any given point in time, Facebook users roughly deal with more than 1,000 posts on their Newsfeed. You need to figure out how to get them to stop scrolling and check out your message.</a:t>
            </a:r>
          </a:p>
          <a:p>
            <a:pPr>
              <a:lnSpc>
                <a:spcPts val="3919"/>
              </a:lnSpc>
            </a:pPr>
            <a:r>
              <a:rPr lang="en-US" sz="2800" dirty="0">
                <a:solidFill>
                  <a:srgbClr val="000000"/>
                </a:solidFill>
                <a:latin typeface="Muli Regular"/>
              </a:rPr>
              <a:t> </a:t>
            </a:r>
          </a:p>
          <a:p>
            <a:pPr>
              <a:lnSpc>
                <a:spcPts val="3919"/>
              </a:lnSpc>
            </a:pPr>
            <a:endParaRPr lang="en-US" sz="2800" dirty="0">
              <a:solidFill>
                <a:srgbClr val="000000"/>
              </a:solidFill>
              <a:latin typeface="Muli Regular"/>
            </a:endParaRPr>
          </a:p>
        </p:txBody>
      </p:sp>
      <p:pic>
        <p:nvPicPr>
          <p:cNvPr id="8" name="Picture 8"/>
          <p:cNvPicPr>
            <a:picLocks noChangeAspect="1"/>
          </p:cNvPicPr>
          <p:nvPr/>
        </p:nvPicPr>
        <p:blipFill>
          <a:blip r:embed="rId8">
            <a:alphaModFix amt="49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966969">
            <a:off x="10549842" y="6599506"/>
            <a:ext cx="4725539" cy="50338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478672"/>
            <a:ext cx="14341509" cy="3373068"/>
          </a:xfrm>
          <a:prstGeom prst="rect">
            <a:avLst/>
          </a:prstGeom>
        </p:spPr>
        <p:txBody>
          <a:bodyPr lIns="0" tIns="0" rIns="0" bIns="0" rtlCol="0" anchor="t">
            <a:spAutoFit/>
          </a:bodyPr>
          <a:lstStyle/>
          <a:p>
            <a:pPr>
              <a:lnSpc>
                <a:spcPts val="3919"/>
              </a:lnSpc>
            </a:pPr>
            <a:r>
              <a:rPr lang="en-US" sz="2800" dirty="0">
                <a:solidFill>
                  <a:srgbClr val="FFFFFF"/>
                </a:solidFill>
                <a:latin typeface="Muli Regular Bold"/>
              </a:rPr>
              <a:t>The best way to reach your audience is through engagement. When the crowd responds to your organic content (this means posts, pictures and videos that you have not paid for). Talk to them through comments and personal messages when applicable. Engage with them and build a certain amount of trust. This kind of engagement is very exciting to the users. It inspires them to like and share your content which in turn gives you entry into free and new avenues.</a:t>
            </a:r>
          </a:p>
          <a:p>
            <a:pPr>
              <a:lnSpc>
                <a:spcPts val="3919"/>
              </a:lnSpc>
            </a:pPr>
            <a:endParaRPr lang="en-US" sz="2800" dirty="0">
              <a:solidFill>
                <a:srgbClr val="FFFFFF"/>
              </a:solidFill>
              <a:latin typeface="Muli Regular Bold"/>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38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815059" y="5551349"/>
            <a:ext cx="5064868" cy="47356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604</Words>
  <Application>Microsoft Office PowerPoint</Application>
  <PresentationFormat>Custom</PresentationFormat>
  <Paragraphs>32</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Muli Bold</vt:lpstr>
      <vt:lpstr>Muli Regular Bold</vt:lpstr>
      <vt:lpstr>Arial</vt:lpstr>
      <vt:lpstr>Muli Regular</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How to Use Social Platforms to Grow Your Business</dc:title>
  <cp:lastModifiedBy>Raj Sidhu</cp:lastModifiedBy>
  <cp:revision>1</cp:revision>
  <dcterms:created xsi:type="dcterms:W3CDTF">2006-08-16T00:00:00Z</dcterms:created>
  <dcterms:modified xsi:type="dcterms:W3CDTF">2021-06-06T19:29:14Z</dcterms:modified>
  <dc:identifier>DAEfz90aRKk</dc:identifier>
</cp:coreProperties>
</file>