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Lst>
  <p:sldSz cx="18288000" cy="10287000"/>
  <p:notesSz cx="6858000" cy="9144000"/>
  <p:embeddedFontLst>
    <p:embeddedFont>
      <p:font typeface="Calibri" panose="020F0502020204030204" pitchFamily="34" charset="0"/>
      <p:regular r:id="rId7"/>
      <p:bold r:id="rId8"/>
      <p:italic r:id="rId9"/>
      <p:boldItalic r:id="rId10"/>
    </p:embeddedFont>
    <p:embeddedFont>
      <p:font typeface="Muli Bold" panose="020B0604020202020204" charset="0"/>
      <p:regular r:id="rId11"/>
    </p:embeddedFont>
    <p:embeddedFont>
      <p:font typeface="Muli Regular" panose="020B0604020202020204" charset="0"/>
      <p:regular r:id="rId12"/>
    </p:embeddedFont>
    <p:embeddedFont>
      <p:font typeface="Muli Regular Bold" panose="020B0604020202020204" charset="0"/>
      <p:regular r:id="rId1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2" d="100"/>
          <a:sy n="42" d="100"/>
        </p:scale>
        <p:origin x="780"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j Sidhu" userId="a407544618101437" providerId="LiveId" clId="{734C7484-E666-4FDB-AF8D-2520960B6735}"/>
    <pc:docChg chg="modSld">
      <pc:chgData name="Raj Sidhu" userId="a407544618101437" providerId="LiveId" clId="{734C7484-E666-4FDB-AF8D-2520960B6735}" dt="2021-06-07T21:35:50.634" v="7"/>
      <pc:docMkLst>
        <pc:docMk/>
      </pc:docMkLst>
      <pc:sldChg chg="modAnim">
        <pc:chgData name="Raj Sidhu" userId="a407544618101437" providerId="LiveId" clId="{734C7484-E666-4FDB-AF8D-2520960B6735}" dt="2021-06-07T21:35:33.254" v="1"/>
        <pc:sldMkLst>
          <pc:docMk/>
          <pc:sldMk cId="0" sldId="257"/>
        </pc:sldMkLst>
      </pc:sldChg>
      <pc:sldChg chg="modAnim">
        <pc:chgData name="Raj Sidhu" userId="a407544618101437" providerId="LiveId" clId="{734C7484-E666-4FDB-AF8D-2520960B6735}" dt="2021-06-07T21:35:39.150" v="3"/>
        <pc:sldMkLst>
          <pc:docMk/>
          <pc:sldMk cId="0" sldId="258"/>
        </pc:sldMkLst>
      </pc:sldChg>
      <pc:sldChg chg="modAnim">
        <pc:chgData name="Raj Sidhu" userId="a407544618101437" providerId="LiveId" clId="{734C7484-E666-4FDB-AF8D-2520960B6735}" dt="2021-06-07T21:35:44.415" v="5"/>
        <pc:sldMkLst>
          <pc:docMk/>
          <pc:sldMk cId="0" sldId="259"/>
        </pc:sldMkLst>
      </pc:sldChg>
      <pc:sldChg chg="modAnim">
        <pc:chgData name="Raj Sidhu" userId="a407544618101437" providerId="LiveId" clId="{734C7484-E666-4FDB-AF8D-2520960B6735}" dt="2021-06-07T21:35:50.634" v="7"/>
        <pc:sldMkLst>
          <pc:docMk/>
          <pc:sldMk cId="0" sldId="260"/>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6/7/2021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5.svg"/></Relationships>
</file>

<file path=ppt/slides/_rels/slide3.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7.svg"/><Relationship Id="rId4" Type="http://schemas.openxmlformats.org/officeDocument/2006/relationships/image" Target="../media/image3.svg"/><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9.sv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3.svg"/><Relationship Id="rId7" Type="http://schemas.openxmlformats.org/officeDocument/2006/relationships/image" Target="../media/image1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21.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799909" y="1450392"/>
            <a:ext cx="2151110" cy="2000532"/>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799909" y="-971832"/>
            <a:ext cx="2151110" cy="2000532"/>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234996" y="9042598"/>
            <a:ext cx="2151110" cy="2000532"/>
          </a:xfrm>
          <a:prstGeom prst="rect">
            <a:avLst/>
          </a:prstGeom>
        </p:spPr>
      </p:pic>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18997">
            <a:off x="13628123" y="1053632"/>
            <a:ext cx="2167735" cy="888771"/>
          </a:xfrm>
          <a:prstGeom prst="rect">
            <a:avLst/>
          </a:prstGeom>
        </p:spPr>
      </p:pic>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8956890" y="4054023"/>
            <a:ext cx="2343655" cy="960898"/>
          </a:xfrm>
          <a:prstGeom prst="rect">
            <a:avLst/>
          </a:prstGeom>
        </p:spPr>
      </p:pic>
      <p:sp>
        <p:nvSpPr>
          <p:cNvPr id="7" name="TextBox 7"/>
          <p:cNvSpPr txBox="1"/>
          <p:nvPr/>
        </p:nvSpPr>
        <p:spPr>
          <a:xfrm>
            <a:off x="1028700" y="1104900"/>
            <a:ext cx="9544980" cy="4289764"/>
          </a:xfrm>
          <a:prstGeom prst="rect">
            <a:avLst/>
          </a:prstGeom>
        </p:spPr>
        <p:txBody>
          <a:bodyPr lIns="0" tIns="0" rIns="0" bIns="0" rtlCol="0" anchor="t">
            <a:spAutoFit/>
          </a:bodyPr>
          <a:lstStyle/>
          <a:p>
            <a:pPr>
              <a:lnSpc>
                <a:spcPts val="8448"/>
              </a:lnSpc>
            </a:pPr>
            <a:r>
              <a:rPr lang="en-US" sz="7680" spc="-76">
                <a:solidFill>
                  <a:srgbClr val="79005E"/>
                </a:solidFill>
                <a:latin typeface="Muli Bold"/>
              </a:rPr>
              <a:t>Strategies to Promote Your Business Using Social Media</a:t>
            </a:r>
          </a:p>
        </p:txBody>
      </p:sp>
      <p:pic>
        <p:nvPicPr>
          <p:cNvPr id="8" name="Picture 8"/>
          <p:cNvPicPr>
            <a:picLocks noChangeAspect="1"/>
          </p:cNvPicPr>
          <p:nvPr/>
        </p:nvPicPr>
        <p:blipFill>
          <a:blip r:embed="rId7">
            <a:alphaModFix amt="99000"/>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2830597" y="3597808"/>
            <a:ext cx="5982704" cy="461166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79005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596025"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312910" y="8666283"/>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1553521"/>
            <a:ext cx="14537822" cy="7263130"/>
          </a:xfrm>
          <a:prstGeom prst="rect">
            <a:avLst/>
          </a:prstGeom>
        </p:spPr>
        <p:txBody>
          <a:bodyPr lIns="0" tIns="0" rIns="0" bIns="0" rtlCol="0" anchor="t">
            <a:spAutoFit/>
          </a:bodyPr>
          <a:lstStyle/>
          <a:p>
            <a:pPr>
              <a:lnSpc>
                <a:spcPts val="3919"/>
              </a:lnSpc>
            </a:pPr>
            <a:r>
              <a:rPr lang="en-US" sz="2800" dirty="0">
                <a:solidFill>
                  <a:srgbClr val="FFFFFF"/>
                </a:solidFill>
                <a:latin typeface="Muli Regular"/>
              </a:rPr>
              <a:t>Some of the most effective strategies are sometimes the simplest ones. As they </a:t>
            </a:r>
            <a:r>
              <a:rPr lang="en-US" sz="2800" dirty="0" err="1">
                <a:solidFill>
                  <a:srgbClr val="FFFFFF"/>
                </a:solidFill>
                <a:latin typeface="Muli Regular"/>
              </a:rPr>
              <a:t>say,the</a:t>
            </a:r>
            <a:r>
              <a:rPr lang="en-US" sz="2800" dirty="0">
                <a:solidFill>
                  <a:srgbClr val="FFFFFF"/>
                </a:solidFill>
                <a:latin typeface="Muli Regular"/>
              </a:rPr>
              <a:t> devil does lie in the details. So, here are a few basic things you can do on social media to get your brand the attention it deserves and the best news is that it won’t cost you a penny.</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Bold"/>
              </a:rPr>
              <a:t>Create a Publishing Calendar</a:t>
            </a:r>
          </a:p>
          <a:p>
            <a:pPr>
              <a:lnSpc>
                <a:spcPts val="3919"/>
              </a:lnSpc>
            </a:pPr>
            <a:endParaRPr lang="en-US" sz="2800" dirty="0">
              <a:solidFill>
                <a:srgbClr val="FFFFFF"/>
              </a:solidFill>
              <a:latin typeface="Muli Regular Bold"/>
            </a:endParaRPr>
          </a:p>
          <a:p>
            <a:pPr>
              <a:lnSpc>
                <a:spcPts val="3919"/>
              </a:lnSpc>
            </a:pPr>
            <a:r>
              <a:rPr lang="en-US" sz="2800" dirty="0">
                <a:solidFill>
                  <a:srgbClr val="FFFFFF"/>
                </a:solidFill>
                <a:latin typeface="Muli Regular"/>
              </a:rPr>
              <a:t>The first thing to do is create a message and the corresponding content. Once you have that, you need to figure out when and where you will be posting that content. That process can be streamlined by creating a message calendar.</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a:rPr>
              <a:t>Without that, you will inevitably end up struggling to post content at the last minute. And more often than not, that is going to be low quality and lacking the intelligence it needs. The lack of time also compels you to repeat posts and that’s a massive bummer too.</a:t>
            </a:r>
          </a:p>
          <a:p>
            <a:pPr>
              <a:lnSpc>
                <a:spcPts val="3919"/>
              </a:lnSpc>
            </a:pPr>
            <a:endParaRPr lang="en-US" sz="2800" dirty="0">
              <a:solidFill>
                <a:srgbClr val="FFFFFF"/>
              </a:solidFill>
              <a:latin typeface="Muli Regular"/>
            </a:endParaRPr>
          </a:p>
        </p:txBody>
      </p:sp>
      <p:pic>
        <p:nvPicPr>
          <p:cNvPr id="8" name="Picture 8"/>
          <p:cNvPicPr>
            <a:picLocks noChangeAspect="1"/>
          </p:cNvPicPr>
          <p:nvPr/>
        </p:nvPicPr>
        <p:blipFill>
          <a:blip r:embed="rId8">
            <a:alphaModFix amt="50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5764893" y="2952611"/>
            <a:ext cx="3401994" cy="327867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fade">
                                      <p:cBhvr>
                                        <p:cTn id="22" dur="500"/>
                                        <p:tgtEl>
                                          <p:spTgt spid="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fade">
                                      <p:cBhvr>
                                        <p:cTn id="27" dur="500"/>
                                        <p:tgtEl>
                                          <p:spTgt spid="7">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6" end="6"/>
                                            </p:txEl>
                                          </p:spTgt>
                                        </p:tgtEl>
                                        <p:attrNameLst>
                                          <p:attrName>style.visibility</p:attrName>
                                        </p:attrNameLst>
                                      </p:cBhvr>
                                      <p:to>
                                        <p:strVal val="visible"/>
                                      </p:to>
                                    </p:set>
                                    <p:animEffect transition="in" filter="fade">
                                      <p:cBhvr>
                                        <p:cTn id="32"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02831" y="8651524"/>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34750" y="234750"/>
              <a:ext cx="490920" cy="490920"/>
            </a:xfrm>
            <a:prstGeom prst="rect">
              <a:avLst/>
            </a:prstGeom>
          </p:spPr>
        </p:pic>
      </p:grpSp>
      <p:sp>
        <p:nvSpPr>
          <p:cNvPr id="7" name="TextBox 7"/>
          <p:cNvSpPr txBox="1"/>
          <p:nvPr/>
        </p:nvSpPr>
        <p:spPr>
          <a:xfrm>
            <a:off x="1028700" y="971550"/>
            <a:ext cx="14652984" cy="6287718"/>
          </a:xfrm>
          <a:prstGeom prst="rect">
            <a:avLst/>
          </a:prstGeom>
        </p:spPr>
        <p:txBody>
          <a:bodyPr lIns="0" tIns="0" rIns="0" bIns="0" rtlCol="0" anchor="t">
            <a:spAutoFit/>
          </a:bodyPr>
          <a:lstStyle/>
          <a:p>
            <a:pPr>
              <a:lnSpc>
                <a:spcPts val="3919"/>
              </a:lnSpc>
            </a:pPr>
            <a:r>
              <a:rPr lang="en-US" sz="2800" dirty="0">
                <a:solidFill>
                  <a:srgbClr val="000000"/>
                </a:solidFill>
                <a:latin typeface="Muli Regular Bold"/>
              </a:rPr>
              <a:t>Use the Right Hashtags</a:t>
            </a:r>
          </a:p>
          <a:p>
            <a:pPr>
              <a:lnSpc>
                <a:spcPts val="3919"/>
              </a:lnSpc>
            </a:pPr>
            <a:r>
              <a:rPr lang="en-US" sz="2800" dirty="0">
                <a:solidFill>
                  <a:srgbClr val="000000"/>
                </a:solidFill>
                <a:latin typeface="Muli Regular Bold"/>
              </a:rPr>
              <a:t> </a:t>
            </a:r>
          </a:p>
          <a:p>
            <a:pPr>
              <a:lnSpc>
                <a:spcPts val="3919"/>
              </a:lnSpc>
            </a:pPr>
            <a:r>
              <a:rPr lang="en-US" sz="2800" dirty="0">
                <a:solidFill>
                  <a:srgbClr val="000000"/>
                </a:solidFill>
                <a:latin typeface="Muli Regular"/>
              </a:rPr>
              <a:t>There was a time when you had to create hashtags and do this intuitively. But now there are many tools on the internet like Keyword Generator which can give you keywords and </a:t>
            </a:r>
            <a:r>
              <a:rPr lang="en-US" sz="2799" dirty="0">
                <a:solidFill>
                  <a:srgbClr val="000000"/>
                </a:solidFill>
                <a:latin typeface="Muli Regular"/>
              </a:rPr>
              <a:t>hasht</a:t>
            </a:r>
            <a:r>
              <a:rPr lang="en-US" sz="2800" dirty="0">
                <a:solidFill>
                  <a:srgbClr val="000000"/>
                </a:solidFill>
                <a:latin typeface="Muli Regular"/>
              </a:rPr>
              <a:t>ags that go perfectly well with your content. Use these tools efficiently to get your post the req</a:t>
            </a:r>
            <a:r>
              <a:rPr lang="en-US" sz="2799" dirty="0">
                <a:solidFill>
                  <a:srgbClr val="000000"/>
                </a:solidFill>
                <a:latin typeface="Muli Regular"/>
              </a:rPr>
              <a:t>uired attention. Hashtags are extremely useful when it comes to promoting post</a:t>
            </a:r>
            <a:r>
              <a:rPr lang="en-US" sz="2799" u="none" dirty="0">
                <a:solidFill>
                  <a:srgbClr val="000000"/>
                </a:solidFill>
                <a:latin typeface="Muli Regular"/>
              </a:rPr>
              <a:t>s</a:t>
            </a:r>
            <a:r>
              <a:rPr lang="en-US" sz="2799" dirty="0">
                <a:solidFill>
                  <a:srgbClr val="000000"/>
                </a:solidFill>
                <a:latin typeface="Muli Regular"/>
              </a:rPr>
              <a:t> whether it is for branded posts or special occasions like contests and giveaways.</a:t>
            </a:r>
          </a:p>
          <a:p>
            <a:pPr>
              <a:lnSpc>
                <a:spcPts val="3919"/>
              </a:lnSpc>
            </a:pPr>
            <a:r>
              <a:rPr lang="en-US" sz="2799" dirty="0">
                <a:solidFill>
                  <a:srgbClr val="000000"/>
                </a:solidFill>
                <a:latin typeface="Muli Regular"/>
              </a:rPr>
              <a:t> </a:t>
            </a:r>
          </a:p>
          <a:p>
            <a:pPr>
              <a:lnSpc>
                <a:spcPts val="3919"/>
              </a:lnSpc>
            </a:pPr>
            <a:r>
              <a:rPr lang="en-US" sz="2799" dirty="0">
                <a:solidFill>
                  <a:srgbClr val="000000"/>
                </a:solidFill>
                <a:latin typeface="Muli Regular"/>
              </a:rPr>
              <a:t>Adding them on platforms like Instagram adds a great deal of value and also reaches anyone who clicks on the same. You can also ask your audience to use the same hashtags when they are responding to your posts. This is a great way to spread word of mouth, especially when you are running a contest or a special offer.</a:t>
            </a:r>
          </a:p>
          <a:p>
            <a:pPr>
              <a:lnSpc>
                <a:spcPts val="3919"/>
              </a:lnSpc>
            </a:pPr>
            <a:endParaRPr lang="en-US" sz="2799" dirty="0">
              <a:solidFill>
                <a:srgbClr val="000000"/>
              </a:solidFill>
              <a:latin typeface="Muli Regular"/>
            </a:endParaRPr>
          </a:p>
          <a:p>
            <a:pPr>
              <a:lnSpc>
                <a:spcPts val="5395"/>
              </a:lnSpc>
              <a:spcBef>
                <a:spcPct val="0"/>
              </a:spcBef>
            </a:pPr>
            <a:r>
              <a:rPr lang="en-US" sz="3854" dirty="0">
                <a:solidFill>
                  <a:srgbClr val="FFFFFF"/>
                </a:solidFill>
                <a:latin typeface="Muli Regular"/>
              </a:rPr>
              <a:t>	</a:t>
            </a:r>
          </a:p>
        </p:txBody>
      </p:sp>
      <p:pic>
        <p:nvPicPr>
          <p:cNvPr id="8" name="Picture 8"/>
          <p:cNvPicPr>
            <a:picLocks noChangeAspect="1"/>
          </p:cNvPicPr>
          <p:nvPr/>
        </p:nvPicPr>
        <p:blipFill>
          <a:blip r:embed="rId9">
            <a:alphaModFix amt="38000"/>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8355192" y="6891034"/>
            <a:ext cx="7315200" cy="401421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6" end="6"/>
                                            </p:txEl>
                                          </p:spTgt>
                                        </p:tgtEl>
                                        <p:attrNameLst>
                                          <p:attrName>style.visibility</p:attrName>
                                        </p:attrNameLst>
                                      </p:cBhvr>
                                      <p:to>
                                        <p:strVal val="visible"/>
                                      </p:to>
                                    </p:set>
                                    <p:animEffect transition="in" filter="fade">
                                      <p:cBhvr>
                                        <p:cTn id="32"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79005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293860" y="8666283"/>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1242404"/>
            <a:ext cx="14341509" cy="7745043"/>
          </a:xfrm>
          <a:prstGeom prst="rect">
            <a:avLst/>
          </a:prstGeom>
        </p:spPr>
        <p:txBody>
          <a:bodyPr lIns="0" tIns="0" rIns="0" bIns="0" rtlCol="0" anchor="t">
            <a:spAutoFit/>
          </a:bodyPr>
          <a:lstStyle/>
          <a:p>
            <a:pPr>
              <a:lnSpc>
                <a:spcPts val="3919"/>
              </a:lnSpc>
            </a:pPr>
            <a:r>
              <a:rPr lang="en-US" sz="2800" dirty="0">
                <a:solidFill>
                  <a:srgbClr val="FFFFFF"/>
                </a:solidFill>
                <a:latin typeface="Muli Regular Bold"/>
              </a:rPr>
              <a:t>Share Video</a:t>
            </a:r>
            <a:r>
              <a:rPr lang="en-US" sz="2799" dirty="0">
                <a:solidFill>
                  <a:srgbClr val="FFFFFF"/>
                </a:solidFill>
                <a:latin typeface="Muli Regular Bold"/>
              </a:rPr>
              <a:t> Cont</a:t>
            </a:r>
            <a:r>
              <a:rPr lang="en-US" sz="2800" dirty="0">
                <a:solidFill>
                  <a:srgbClr val="FFFFFF"/>
                </a:solidFill>
                <a:latin typeface="Muli Regular Bold"/>
              </a:rPr>
              <a:t>ent</a:t>
            </a:r>
          </a:p>
          <a:p>
            <a:pPr>
              <a:lnSpc>
                <a:spcPts val="3919"/>
              </a:lnSpc>
            </a:pPr>
            <a:endParaRPr lang="en-US" sz="2800" dirty="0">
              <a:solidFill>
                <a:srgbClr val="FFFFFF"/>
              </a:solidFill>
              <a:latin typeface="Muli Regular Bold"/>
            </a:endParaRPr>
          </a:p>
          <a:p>
            <a:pPr>
              <a:lnSpc>
                <a:spcPts val="3919"/>
              </a:lnSpc>
            </a:pPr>
            <a:r>
              <a:rPr lang="en-US" sz="2800" dirty="0">
                <a:solidFill>
                  <a:srgbClr val="FFFFFF"/>
                </a:solidFill>
                <a:latin typeface="Muli Regular"/>
              </a:rPr>
              <a:t>There is no conversation about marketing a brand on social media without talking about video content. It is now quite clear that more and more people are consuming information through </a:t>
            </a:r>
            <a:r>
              <a:rPr lang="en-US" sz="2799" dirty="0">
                <a:solidFill>
                  <a:srgbClr val="FFFFFF"/>
                </a:solidFill>
                <a:latin typeface="Muli Regular"/>
              </a:rPr>
              <a:t>videos</a:t>
            </a:r>
            <a:r>
              <a:rPr lang="en-US" sz="2800" dirty="0">
                <a:solidFill>
                  <a:srgbClr val="FFFFFF"/>
                </a:solidFill>
                <a:latin typeface="Muli Regular"/>
              </a:rPr>
              <a:t> on their phones rather than reading stuff. It is a great tool to send your message while conveying tone and personality. Videos are also seen as a way to hold the attention of your audience.</a:t>
            </a:r>
          </a:p>
          <a:p>
            <a:pPr>
              <a:lnSpc>
                <a:spcPts val="3919"/>
              </a:lnSpc>
            </a:pPr>
            <a:r>
              <a:rPr lang="en-US" sz="2799" dirty="0">
                <a:solidFill>
                  <a:srgbClr val="FFFFFF"/>
                </a:solidFill>
                <a:latin typeface="Muli Regular Bold"/>
              </a:rPr>
              <a:t> </a:t>
            </a:r>
          </a:p>
          <a:p>
            <a:pPr>
              <a:lnSpc>
                <a:spcPts val="3919"/>
              </a:lnSpc>
            </a:pPr>
            <a:r>
              <a:rPr lang="en-US" sz="2799" dirty="0">
                <a:solidFill>
                  <a:srgbClr val="FFFFFF"/>
                </a:solidFill>
                <a:latin typeface="Muli Regular Bold"/>
              </a:rPr>
              <a:t>M</a:t>
            </a:r>
            <a:r>
              <a:rPr lang="en-US" sz="2800" dirty="0">
                <a:solidFill>
                  <a:srgbClr val="FFFFFF"/>
                </a:solidFill>
                <a:latin typeface="Muli Regular Bold"/>
              </a:rPr>
              <a:t>ake Use of Cross-promotion Effectively</a:t>
            </a:r>
          </a:p>
          <a:p>
            <a:pPr>
              <a:lnSpc>
                <a:spcPts val="3919"/>
              </a:lnSpc>
            </a:pPr>
            <a:r>
              <a:rPr lang="en-US" sz="2799" dirty="0">
                <a:solidFill>
                  <a:srgbClr val="FFFFFF"/>
                </a:solidFill>
                <a:latin typeface="Muli Regular Bold"/>
              </a:rPr>
              <a:t> </a:t>
            </a:r>
          </a:p>
          <a:p>
            <a:pPr>
              <a:lnSpc>
                <a:spcPts val="3919"/>
              </a:lnSpc>
            </a:pPr>
            <a:r>
              <a:rPr lang="en-US" sz="2799" dirty="0">
                <a:solidFill>
                  <a:srgbClr val="FFFFFF"/>
                </a:solidFill>
                <a:latin typeface="Muli Regular"/>
              </a:rPr>
              <a:t>Y</a:t>
            </a:r>
            <a:r>
              <a:rPr lang="en-US" sz="2800" dirty="0">
                <a:solidFill>
                  <a:srgbClr val="FFFFFF"/>
                </a:solidFill>
                <a:latin typeface="Muli Regular"/>
              </a:rPr>
              <a:t>ou have a presence on social media platforms. What you need to do next is to promote those channels across the channels so that you can remind your followers to ge</a:t>
            </a:r>
            <a:r>
              <a:rPr lang="en-US" sz="2799" dirty="0">
                <a:solidFill>
                  <a:srgbClr val="FFFFFF"/>
                </a:solidFill>
                <a:latin typeface="Muli Regular"/>
              </a:rPr>
              <a:t>t your content everywhere. This is advantageous because you will be creating content that is specific for a platform. Just because an individual follows you on Facebook doesn’t mean they can skip Twitter or Instagram.</a:t>
            </a:r>
          </a:p>
          <a:p>
            <a:pPr>
              <a:lnSpc>
                <a:spcPts val="3919"/>
              </a:lnSpc>
            </a:pPr>
            <a:endParaRPr lang="en-US" sz="2799" dirty="0">
              <a:solidFill>
                <a:srgbClr val="FFFFFF"/>
              </a:solidFill>
              <a:latin typeface="Muli Regular"/>
            </a:endParaRPr>
          </a:p>
          <a:p>
            <a:pPr>
              <a:lnSpc>
                <a:spcPts val="5395"/>
              </a:lnSpc>
              <a:spcBef>
                <a:spcPct val="0"/>
              </a:spcBef>
            </a:pPr>
            <a:r>
              <a:rPr lang="en-US" sz="3854" dirty="0">
                <a:solidFill>
                  <a:srgbClr val="FFFFFF"/>
                </a:solidFill>
                <a:latin typeface="Muli Regular"/>
              </a:rPr>
              <a:t>	</a:t>
            </a:r>
          </a:p>
        </p:txBody>
      </p:sp>
      <p:pic>
        <p:nvPicPr>
          <p:cNvPr id="8" name="Picture 8"/>
          <p:cNvPicPr>
            <a:picLocks noChangeAspect="1"/>
          </p:cNvPicPr>
          <p:nvPr/>
        </p:nvPicPr>
        <p:blipFill>
          <a:blip r:embed="rId8">
            <a:alphaModFix amt="48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5370209" y="3041604"/>
            <a:ext cx="3858946" cy="385894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fade">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fade">
                                      <p:cBhvr>
                                        <p:cTn id="22" dur="500"/>
                                        <p:tgtEl>
                                          <p:spTgt spid="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fade">
                                      <p:cBhvr>
                                        <p:cTn id="27" dur="500"/>
                                        <p:tgtEl>
                                          <p:spTgt spid="7">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6" end="6"/>
                                            </p:txEl>
                                          </p:spTgt>
                                        </p:tgtEl>
                                        <p:attrNameLst>
                                          <p:attrName>style.visibility</p:attrName>
                                        </p:attrNameLst>
                                      </p:cBhvr>
                                      <p:to>
                                        <p:strVal val="visible"/>
                                      </p:to>
                                    </p:set>
                                    <p:animEffect transition="in" filter="fade">
                                      <p:cBhvr>
                                        <p:cTn id="32" dur="500"/>
                                        <p:tgtEl>
                                          <p:spTgt spid="7">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8" end="8"/>
                                            </p:txEl>
                                          </p:spTgt>
                                        </p:tgtEl>
                                        <p:attrNameLst>
                                          <p:attrName>style.visibility</p:attrName>
                                        </p:attrNameLst>
                                      </p:cBhvr>
                                      <p:to>
                                        <p:strVal val="visible"/>
                                      </p:to>
                                    </p:set>
                                    <p:animEffect transition="in" filter="fade">
                                      <p:cBhvr>
                                        <p:cTn id="37" dur="5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9E9E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402831" y="8651524"/>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971550"/>
            <a:ext cx="14373855" cy="7272655"/>
          </a:xfrm>
          <a:prstGeom prst="rect">
            <a:avLst/>
          </a:prstGeom>
        </p:spPr>
        <p:txBody>
          <a:bodyPr lIns="0" tIns="0" rIns="0" bIns="0" rtlCol="0" anchor="t">
            <a:spAutoFit/>
          </a:bodyPr>
          <a:lstStyle/>
          <a:p>
            <a:pPr>
              <a:lnSpc>
                <a:spcPts val="3919"/>
              </a:lnSpc>
            </a:pPr>
            <a:r>
              <a:rPr lang="en-US" sz="2800" dirty="0">
                <a:solidFill>
                  <a:srgbClr val="000000"/>
                </a:solidFill>
                <a:latin typeface="Muli Regular Bold"/>
              </a:rPr>
              <a:t>Different Content for Different Platforms</a:t>
            </a:r>
          </a:p>
          <a:p>
            <a:pPr>
              <a:lnSpc>
                <a:spcPts val="3919"/>
              </a:lnSpc>
            </a:pPr>
            <a:endParaRPr lang="en-US" sz="2800" dirty="0">
              <a:solidFill>
                <a:srgbClr val="000000"/>
              </a:solidFill>
              <a:latin typeface="Muli Regular Bold"/>
            </a:endParaRPr>
          </a:p>
          <a:p>
            <a:pPr>
              <a:lnSpc>
                <a:spcPts val="3919"/>
              </a:lnSpc>
            </a:pPr>
            <a:r>
              <a:rPr lang="en-US" sz="2799" dirty="0">
                <a:solidFill>
                  <a:srgbClr val="000000"/>
                </a:solidFill>
                <a:latin typeface="Muli Regular"/>
              </a:rPr>
              <a:t>We</a:t>
            </a:r>
            <a:r>
              <a:rPr lang="en-US" sz="2800" dirty="0">
                <a:solidFill>
                  <a:srgbClr val="000000"/>
                </a:solidFill>
                <a:latin typeface="Muli Regular"/>
              </a:rPr>
              <a:t> mentioned earlier that the content on each platform must be unique. This is because each platform has its own algorithm and the content on these platforms gets pushed to the subscriber base based on these calculations.</a:t>
            </a:r>
          </a:p>
          <a:p>
            <a:pPr>
              <a:lnSpc>
                <a:spcPts val="3919"/>
              </a:lnSpc>
            </a:pPr>
            <a:r>
              <a:rPr lang="en-US" sz="2800" dirty="0">
                <a:solidFill>
                  <a:srgbClr val="000000"/>
                </a:solidFill>
                <a:latin typeface="Muli Regular"/>
              </a:rPr>
              <a:t> </a:t>
            </a:r>
          </a:p>
          <a:p>
            <a:pPr>
              <a:lnSpc>
                <a:spcPts val="3919"/>
              </a:lnSpc>
            </a:pPr>
            <a:r>
              <a:rPr lang="en-US" sz="2800" dirty="0">
                <a:solidFill>
                  <a:srgbClr val="000000"/>
                </a:solidFill>
                <a:latin typeface="Muli Regular"/>
              </a:rPr>
              <a:t>That is because the likes of Facebook and Instagram are constantly analyzing viewer consumption patterns and changing the algorithm to present content in the way the majority is consuming it.</a:t>
            </a:r>
          </a:p>
          <a:p>
            <a:pPr>
              <a:lnSpc>
                <a:spcPts val="3919"/>
              </a:lnSpc>
            </a:pPr>
            <a:r>
              <a:rPr lang="en-US" sz="2799" dirty="0">
                <a:solidFill>
                  <a:srgbClr val="000000"/>
                </a:solidFill>
                <a:latin typeface="Muli Regular"/>
              </a:rPr>
              <a:t> </a:t>
            </a:r>
          </a:p>
          <a:p>
            <a:pPr>
              <a:lnSpc>
                <a:spcPts val="3919"/>
              </a:lnSpc>
            </a:pPr>
            <a:r>
              <a:rPr lang="en-US" sz="2800" dirty="0">
                <a:solidFill>
                  <a:srgbClr val="000000"/>
                </a:solidFill>
                <a:latin typeface="Muli Regular"/>
              </a:rPr>
              <a:t>When you adapt your content to meet the requirements of the platform, your efforts will be appreciated. Viewers will recognize that you are in sync with their needs and respond to them.</a:t>
            </a:r>
          </a:p>
          <a:p>
            <a:pPr>
              <a:lnSpc>
                <a:spcPts val="3919"/>
              </a:lnSpc>
            </a:pPr>
            <a:r>
              <a:rPr lang="en-US" sz="2799" dirty="0">
                <a:solidFill>
                  <a:srgbClr val="000000"/>
                </a:solidFill>
                <a:latin typeface="Muli Regular"/>
              </a:rPr>
              <a:t> </a:t>
            </a:r>
          </a:p>
          <a:p>
            <a:pPr>
              <a:lnSpc>
                <a:spcPts val="3919"/>
              </a:lnSpc>
            </a:pPr>
            <a:endParaRPr lang="en-US" sz="2799" dirty="0">
              <a:solidFill>
                <a:srgbClr val="000000"/>
              </a:solidFill>
              <a:latin typeface="Muli Regular"/>
            </a:endParaRPr>
          </a:p>
        </p:txBody>
      </p:sp>
      <p:pic>
        <p:nvPicPr>
          <p:cNvPr id="8" name="Picture 8"/>
          <p:cNvPicPr>
            <a:picLocks noChangeAspect="1"/>
          </p:cNvPicPr>
          <p:nvPr/>
        </p:nvPicPr>
        <p:blipFill>
          <a:blip r:embed="rId8">
            <a:alphaModFix amt="56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9586855" y="7124862"/>
            <a:ext cx="6602515" cy="42668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fade">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fade">
                                      <p:cBhvr>
                                        <p:cTn id="22" dur="500"/>
                                        <p:tgtEl>
                                          <p:spTgt spid="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fade">
                                      <p:cBhvr>
                                        <p:cTn id="27" dur="500"/>
                                        <p:tgtEl>
                                          <p:spTgt spid="7">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6" end="6"/>
                                            </p:txEl>
                                          </p:spTgt>
                                        </p:tgtEl>
                                        <p:attrNameLst>
                                          <p:attrName>style.visibility</p:attrName>
                                        </p:attrNameLst>
                                      </p:cBhvr>
                                      <p:to>
                                        <p:strVal val="visible"/>
                                      </p:to>
                                    </p:set>
                                    <p:animEffect transition="in" filter="fade">
                                      <p:cBhvr>
                                        <p:cTn id="32" dur="500"/>
                                        <p:tgtEl>
                                          <p:spTgt spid="7">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7" end="7"/>
                                            </p:txEl>
                                          </p:spTgt>
                                        </p:tgtEl>
                                        <p:attrNameLst>
                                          <p:attrName>style.visibility</p:attrName>
                                        </p:attrNameLst>
                                      </p:cBhvr>
                                      <p:to>
                                        <p:strVal val="visible"/>
                                      </p:to>
                                    </p:set>
                                    <p:animEffect transition="in" filter="fade">
                                      <p:cBhvr>
                                        <p:cTn id="37"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TotalTime>
  <Words>584</Words>
  <Application>Microsoft Office PowerPoint</Application>
  <PresentationFormat>Custom</PresentationFormat>
  <Paragraphs>32</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Muli Regular Bold</vt:lpstr>
      <vt:lpstr>Muli Regular</vt:lpstr>
      <vt:lpstr>Arial</vt:lpstr>
      <vt:lpstr>Muli Bold</vt:lpstr>
      <vt:lpstr>Calibri</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6: Strategies to Promote</dc:title>
  <cp:lastModifiedBy>Raj Sidhu</cp:lastModifiedBy>
  <cp:revision>1</cp:revision>
  <dcterms:created xsi:type="dcterms:W3CDTF">2006-08-16T00:00:00Z</dcterms:created>
  <dcterms:modified xsi:type="dcterms:W3CDTF">2021-06-07T21:45:12Z</dcterms:modified>
  <dc:identifier>DAEfzwf7LCY</dc:identifier>
</cp:coreProperties>
</file>